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>
      <p:cViewPr varScale="1">
        <p:scale>
          <a:sx n="136" d="100"/>
          <a:sy n="136" d="100"/>
        </p:scale>
        <p:origin x="9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Nguyen" userId="f59fb8f3-a021-417a-8bc1-65c8d471c621" providerId="ADAL" clId="{89145CE0-C615-D840-9CB4-D56885357409}"/>
    <pc:docChg chg="modSld">
      <pc:chgData name="Long Nguyen" userId="f59fb8f3-a021-417a-8bc1-65c8d471c621" providerId="ADAL" clId="{89145CE0-C615-D840-9CB4-D56885357409}" dt="2023-03-17T16:33:36.078" v="5" actId="20577"/>
      <pc:docMkLst>
        <pc:docMk/>
      </pc:docMkLst>
      <pc:sldChg chg="modSp mod">
        <pc:chgData name="Long Nguyen" userId="f59fb8f3-a021-417a-8bc1-65c8d471c621" providerId="ADAL" clId="{89145CE0-C615-D840-9CB4-D56885357409}" dt="2023-03-17T16:33:36.078" v="5" actId="20577"/>
        <pc:sldMkLst>
          <pc:docMk/>
          <pc:sldMk cId="0" sldId="279"/>
        </pc:sldMkLst>
        <pc:spChg chg="mod">
          <ac:chgData name="Long Nguyen" userId="f59fb8f3-a021-417a-8bc1-65c8d471c621" providerId="ADAL" clId="{89145CE0-C615-D840-9CB4-D56885357409}" dt="2023-03-17T16:33:33.674" v="3" actId="20577"/>
          <ac:spMkLst>
            <pc:docMk/>
            <pc:sldMk cId="0" sldId="279"/>
            <ac:spMk id="17" creationId="{00000000-0000-0000-0000-000000000000}"/>
          </ac:spMkLst>
        </pc:spChg>
        <pc:spChg chg="mod">
          <ac:chgData name="Long Nguyen" userId="f59fb8f3-a021-417a-8bc1-65c8d471c621" providerId="ADAL" clId="{89145CE0-C615-D840-9CB4-D56885357409}" dt="2023-03-17T16:33:36.078" v="5" actId="20577"/>
          <ac:spMkLst>
            <pc:docMk/>
            <pc:sldMk cId="0" sldId="279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9184" y="177922"/>
            <a:ext cx="710563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1">
                <a:solidFill>
                  <a:srgbClr val="9900F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5102" y="315404"/>
            <a:ext cx="4253794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1520" y="1312607"/>
            <a:ext cx="8160959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529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7/13</a:t>
            </a:r>
            <a:r>
              <a:rPr spc="-270" dirty="0"/>
              <a:t> </a:t>
            </a:r>
            <a:r>
              <a:rPr spc="-375" dirty="0"/>
              <a:t>Lecture</a:t>
            </a:r>
            <a:r>
              <a:rPr spc="-270" dirty="0"/>
              <a:t> </a:t>
            </a:r>
            <a:r>
              <a:rPr spc="-330" dirty="0"/>
              <a:t>A</a:t>
            </a:r>
            <a:r>
              <a:rPr spc="-300" dirty="0"/>
              <a:t>g</a:t>
            </a:r>
            <a:r>
              <a:rPr spc="-415" dirty="0"/>
              <a:t>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310576"/>
            <a:ext cx="5763895" cy="301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45" dirty="0">
                <a:solidFill>
                  <a:srgbClr val="37761C"/>
                </a:solidFill>
                <a:latin typeface="Cambria"/>
                <a:cs typeface="Cambria"/>
              </a:rPr>
              <a:t>Announcements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4-1: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9" dirty="0">
                <a:latin typeface="Cambria"/>
                <a:cs typeface="Cambria"/>
              </a:rPr>
              <a:t>Graphs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5" dirty="0">
                <a:latin typeface="Cambria"/>
                <a:cs typeface="Cambria"/>
              </a:rPr>
              <a:t>and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BFS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-35" dirty="0">
                <a:latin typeface="Cambria"/>
                <a:cs typeface="Cambria"/>
              </a:rPr>
              <a:t>10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minute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break!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355" dirty="0">
                <a:latin typeface="Cambria"/>
                <a:cs typeface="Cambria"/>
              </a:rPr>
              <a:t>4-2: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00" dirty="0">
                <a:latin typeface="Cambria"/>
                <a:cs typeface="Cambria"/>
              </a:rPr>
              <a:t>Dijkstra's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Algorithm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51065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60" dirty="0"/>
              <a:t>"connected"</a:t>
            </a:r>
            <a:r>
              <a:rPr spc="-270" dirty="0"/>
              <a:t> </a:t>
            </a:r>
            <a:r>
              <a:rPr spc="-490" dirty="0"/>
              <a:t>(i.e.,</a:t>
            </a:r>
            <a:r>
              <a:rPr spc="-270" dirty="0"/>
              <a:t> </a:t>
            </a:r>
            <a:r>
              <a:rPr spc="-290" dirty="0"/>
              <a:t>has</a:t>
            </a:r>
            <a:r>
              <a:rPr spc="-270" dirty="0"/>
              <a:t> </a:t>
            </a:r>
            <a:r>
              <a:rPr spc="-350" dirty="0"/>
              <a:t>one  </a:t>
            </a:r>
            <a:r>
              <a:rPr spc="-390" dirty="0"/>
              <a:t>connected</a:t>
            </a:r>
            <a:r>
              <a:rPr spc="-270" dirty="0"/>
              <a:t> </a:t>
            </a:r>
            <a:r>
              <a:rPr spc="-434" dirty="0"/>
              <a:t>component).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8875" y="2255165"/>
            <a:ext cx="27603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180" dirty="0">
                <a:latin typeface="Cambria"/>
                <a:cs typeface="Cambria"/>
              </a:rPr>
              <a:t>In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connected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graph,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there is </a:t>
            </a:r>
            <a:r>
              <a:rPr sz="2000" spc="125" dirty="0">
                <a:latin typeface="Cambria"/>
                <a:cs typeface="Cambria"/>
              </a:rPr>
              <a:t>(at </a:t>
            </a:r>
            <a:r>
              <a:rPr sz="2000" spc="130" dirty="0">
                <a:latin typeface="Cambria"/>
                <a:cs typeface="Cambria"/>
              </a:rPr>
              <a:t>least </a:t>
            </a:r>
            <a:r>
              <a:rPr sz="2000" spc="140" dirty="0">
                <a:latin typeface="Cambria"/>
                <a:cs typeface="Cambria"/>
              </a:rPr>
              <a:t>one)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path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between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any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vertices.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85132" y="1682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9" name="object 9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30177" y="2379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6771" y="3832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80485" y="3966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2" name="object 22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35725" y="2441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05133" y="4315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254" y="302147"/>
            <a:ext cx="6097512" cy="445497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2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</a:t>
            </a:r>
            <a:r>
              <a:rPr spc="-270" dirty="0"/>
              <a:t> </a:t>
            </a:r>
            <a:r>
              <a:rPr spc="-325" dirty="0"/>
              <a:t>quick</a:t>
            </a:r>
            <a:r>
              <a:rPr spc="-270" dirty="0"/>
              <a:t> </a:t>
            </a:r>
            <a:r>
              <a:rPr spc="-420" dirty="0"/>
              <a:t>word</a:t>
            </a:r>
            <a:r>
              <a:rPr spc="-270" dirty="0"/>
              <a:t> </a:t>
            </a:r>
            <a:r>
              <a:rPr spc="-409" dirty="0"/>
              <a:t>on</a:t>
            </a:r>
            <a:r>
              <a:rPr spc="-265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315" dirty="0"/>
              <a:t>triangle</a:t>
            </a:r>
            <a:r>
              <a:rPr spc="-270" dirty="0"/>
              <a:t> </a:t>
            </a:r>
            <a:r>
              <a:rPr spc="-345" dirty="0"/>
              <a:t>inequality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2649" y="2203949"/>
            <a:ext cx="2225040" cy="2607310"/>
            <a:chOff x="1062649" y="2203949"/>
            <a:chExt cx="2225040" cy="2607310"/>
          </a:xfrm>
        </p:grpSpPr>
        <p:sp>
          <p:nvSpPr>
            <p:cNvPr id="4" name="object 4"/>
            <p:cNvSpPr/>
            <p:nvPr/>
          </p:nvSpPr>
          <p:spPr>
            <a:xfrm>
              <a:off x="1081699" y="261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1699" y="261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2775" y="40945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1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2775" y="3311824"/>
              <a:ext cx="685800" cy="1480820"/>
            </a:xfrm>
            <a:custGeom>
              <a:avLst/>
              <a:gdLst/>
              <a:ahLst/>
              <a:cxnLst/>
              <a:rect l="l" t="t" r="r" b="b"/>
              <a:pathLst>
                <a:path w="685800" h="1480820">
                  <a:moveTo>
                    <a:pt x="0" y="1131449"/>
                  </a:moveTo>
                  <a:lnTo>
                    <a:pt x="3130" y="1084126"/>
                  </a:lnTo>
                  <a:lnTo>
                    <a:pt x="12248" y="1038738"/>
                  </a:lnTo>
                  <a:lnTo>
                    <a:pt x="26946" y="995700"/>
                  </a:lnTo>
                  <a:lnTo>
                    <a:pt x="46815" y="955429"/>
                  </a:lnTo>
                  <a:lnTo>
                    <a:pt x="71447" y="918339"/>
                  </a:lnTo>
                  <a:lnTo>
                    <a:pt x="100433" y="884846"/>
                  </a:lnTo>
                  <a:lnTo>
                    <a:pt x="133364" y="855366"/>
                  </a:lnTo>
                  <a:lnTo>
                    <a:pt x="169831" y="830314"/>
                  </a:lnTo>
                  <a:lnTo>
                    <a:pt x="209427" y="810106"/>
                  </a:lnTo>
                  <a:lnTo>
                    <a:pt x="251743" y="795157"/>
                  </a:lnTo>
                  <a:lnTo>
                    <a:pt x="296370" y="785883"/>
                  </a:lnTo>
                  <a:lnTo>
                    <a:pt x="342899" y="782699"/>
                  </a:lnTo>
                  <a:lnTo>
                    <a:pt x="396865" y="787044"/>
                  </a:lnTo>
                  <a:lnTo>
                    <a:pt x="449015" y="799819"/>
                  </a:lnTo>
                  <a:lnTo>
                    <a:pt x="498429" y="820636"/>
                  </a:lnTo>
                  <a:lnTo>
                    <a:pt x="544187" y="849108"/>
                  </a:lnTo>
                  <a:lnTo>
                    <a:pt x="585366" y="884846"/>
                  </a:lnTo>
                  <a:lnTo>
                    <a:pt x="615134" y="919399"/>
                  </a:lnTo>
                  <a:lnTo>
                    <a:pt x="639985" y="957294"/>
                  </a:lnTo>
                  <a:lnTo>
                    <a:pt x="659698" y="997989"/>
                  </a:lnTo>
                  <a:lnTo>
                    <a:pt x="674051" y="1040941"/>
                  </a:lnTo>
                  <a:lnTo>
                    <a:pt x="682826" y="1085608"/>
                  </a:lnTo>
                  <a:lnTo>
                    <a:pt x="685799" y="1131449"/>
                  </a:lnTo>
                  <a:lnTo>
                    <a:pt x="682669" y="1178773"/>
                  </a:lnTo>
                  <a:lnTo>
                    <a:pt x="673551" y="1224161"/>
                  </a:lnTo>
                  <a:lnTo>
                    <a:pt x="658853" y="1267199"/>
                  </a:lnTo>
                  <a:lnTo>
                    <a:pt x="638983" y="1307470"/>
                  </a:lnTo>
                  <a:lnTo>
                    <a:pt x="614352" y="1344560"/>
                  </a:lnTo>
                  <a:lnTo>
                    <a:pt x="585366" y="1378053"/>
                  </a:lnTo>
                  <a:lnTo>
                    <a:pt x="552435" y="1407533"/>
                  </a:lnTo>
                  <a:lnTo>
                    <a:pt x="515968" y="1432585"/>
                  </a:lnTo>
                  <a:lnTo>
                    <a:pt x="476372" y="1452793"/>
                  </a:lnTo>
                  <a:lnTo>
                    <a:pt x="434056" y="1467742"/>
                  </a:lnTo>
                  <a:lnTo>
                    <a:pt x="389429" y="1477016"/>
                  </a:lnTo>
                  <a:lnTo>
                    <a:pt x="342899" y="1480199"/>
                  </a:lnTo>
                  <a:lnTo>
                    <a:pt x="296370" y="1477016"/>
                  </a:lnTo>
                  <a:lnTo>
                    <a:pt x="251743" y="1467742"/>
                  </a:lnTo>
                  <a:lnTo>
                    <a:pt x="209427" y="1452793"/>
                  </a:lnTo>
                  <a:lnTo>
                    <a:pt x="169831" y="1432585"/>
                  </a:lnTo>
                  <a:lnTo>
                    <a:pt x="133364" y="1407533"/>
                  </a:lnTo>
                  <a:lnTo>
                    <a:pt x="100433" y="1378053"/>
                  </a:lnTo>
                  <a:lnTo>
                    <a:pt x="71447" y="1344560"/>
                  </a:lnTo>
                  <a:lnTo>
                    <a:pt x="46815" y="1307470"/>
                  </a:lnTo>
                  <a:lnTo>
                    <a:pt x="26946" y="1267199"/>
                  </a:lnTo>
                  <a:lnTo>
                    <a:pt x="12248" y="1224161"/>
                  </a:lnTo>
                  <a:lnTo>
                    <a:pt x="3130" y="1178773"/>
                  </a:lnTo>
                  <a:lnTo>
                    <a:pt x="0" y="1131449"/>
                  </a:lnTo>
                  <a:close/>
                </a:path>
                <a:path w="685800" h="1480820">
                  <a:moveTo>
                    <a:pt x="161824" y="0"/>
                  </a:moveTo>
                  <a:lnTo>
                    <a:pt x="100324" y="884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2449" y="22229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7499" y="2222999"/>
              <a:ext cx="1501140" cy="1974214"/>
            </a:xfrm>
            <a:custGeom>
              <a:avLst/>
              <a:gdLst/>
              <a:ahLst/>
              <a:cxnLst/>
              <a:rect l="l" t="t" r="r" b="b"/>
              <a:pathLst>
                <a:path w="1501139" h="1974214">
                  <a:moveTo>
                    <a:pt x="814949" y="348749"/>
                  </a:moveTo>
                  <a:lnTo>
                    <a:pt x="818080" y="301426"/>
                  </a:lnTo>
                  <a:lnTo>
                    <a:pt x="827198" y="256038"/>
                  </a:lnTo>
                  <a:lnTo>
                    <a:pt x="841896" y="213000"/>
                  </a:lnTo>
                  <a:lnTo>
                    <a:pt x="861765" y="172729"/>
                  </a:lnTo>
                  <a:lnTo>
                    <a:pt x="886397" y="135639"/>
                  </a:lnTo>
                  <a:lnTo>
                    <a:pt x="915383" y="102146"/>
                  </a:lnTo>
                  <a:lnTo>
                    <a:pt x="948314" y="72666"/>
                  </a:lnTo>
                  <a:lnTo>
                    <a:pt x="984781" y="47614"/>
                  </a:lnTo>
                  <a:lnTo>
                    <a:pt x="1024377" y="27406"/>
                  </a:lnTo>
                  <a:lnTo>
                    <a:pt x="1066693" y="12457"/>
                  </a:lnTo>
                  <a:lnTo>
                    <a:pt x="1111320" y="3183"/>
                  </a:lnTo>
                  <a:lnTo>
                    <a:pt x="1157849" y="0"/>
                  </a:lnTo>
                  <a:lnTo>
                    <a:pt x="1211815" y="4344"/>
                  </a:lnTo>
                  <a:lnTo>
                    <a:pt x="1263965" y="17119"/>
                  </a:lnTo>
                  <a:lnTo>
                    <a:pt x="1313379" y="37936"/>
                  </a:lnTo>
                  <a:lnTo>
                    <a:pt x="1359137" y="66408"/>
                  </a:lnTo>
                  <a:lnTo>
                    <a:pt x="1400316" y="102146"/>
                  </a:lnTo>
                  <a:lnTo>
                    <a:pt x="1430084" y="136699"/>
                  </a:lnTo>
                  <a:lnTo>
                    <a:pt x="1454935" y="174594"/>
                  </a:lnTo>
                  <a:lnTo>
                    <a:pt x="1474648" y="215289"/>
                  </a:lnTo>
                  <a:lnTo>
                    <a:pt x="1489002" y="258241"/>
                  </a:lnTo>
                  <a:lnTo>
                    <a:pt x="1497776" y="302908"/>
                  </a:lnTo>
                  <a:lnTo>
                    <a:pt x="1500749" y="348749"/>
                  </a:lnTo>
                  <a:lnTo>
                    <a:pt x="1497619" y="396073"/>
                  </a:lnTo>
                  <a:lnTo>
                    <a:pt x="1488501" y="441461"/>
                  </a:lnTo>
                  <a:lnTo>
                    <a:pt x="1473803" y="484499"/>
                  </a:lnTo>
                  <a:lnTo>
                    <a:pt x="1453934" y="524770"/>
                  </a:lnTo>
                  <a:lnTo>
                    <a:pt x="1429302" y="561860"/>
                  </a:lnTo>
                  <a:lnTo>
                    <a:pt x="1400316" y="595353"/>
                  </a:lnTo>
                  <a:lnTo>
                    <a:pt x="1367385" y="624833"/>
                  </a:lnTo>
                  <a:lnTo>
                    <a:pt x="1330918" y="649885"/>
                  </a:lnTo>
                  <a:lnTo>
                    <a:pt x="1291322" y="670093"/>
                  </a:lnTo>
                  <a:lnTo>
                    <a:pt x="1249006" y="685042"/>
                  </a:lnTo>
                  <a:lnTo>
                    <a:pt x="1204379" y="694316"/>
                  </a:lnTo>
                  <a:lnTo>
                    <a:pt x="1157849" y="697499"/>
                  </a:lnTo>
                  <a:lnTo>
                    <a:pt x="1111320" y="694316"/>
                  </a:lnTo>
                  <a:lnTo>
                    <a:pt x="1066693" y="685042"/>
                  </a:lnTo>
                  <a:lnTo>
                    <a:pt x="1024377" y="670093"/>
                  </a:lnTo>
                  <a:lnTo>
                    <a:pt x="984781" y="649885"/>
                  </a:lnTo>
                  <a:lnTo>
                    <a:pt x="948314" y="624833"/>
                  </a:lnTo>
                  <a:lnTo>
                    <a:pt x="915383" y="595353"/>
                  </a:lnTo>
                  <a:lnTo>
                    <a:pt x="886397" y="561860"/>
                  </a:lnTo>
                  <a:lnTo>
                    <a:pt x="861765" y="524770"/>
                  </a:lnTo>
                  <a:lnTo>
                    <a:pt x="841896" y="484499"/>
                  </a:lnTo>
                  <a:lnTo>
                    <a:pt x="827198" y="441461"/>
                  </a:lnTo>
                  <a:lnTo>
                    <a:pt x="818080" y="396073"/>
                  </a:lnTo>
                  <a:lnTo>
                    <a:pt x="814949" y="348749"/>
                  </a:lnTo>
                  <a:close/>
                </a:path>
                <a:path w="1501139" h="1974214">
                  <a:moveTo>
                    <a:pt x="0" y="740074"/>
                  </a:moveTo>
                  <a:lnTo>
                    <a:pt x="815099" y="348874"/>
                  </a:lnTo>
                </a:path>
                <a:path w="1501139" h="1974214">
                  <a:moveTo>
                    <a:pt x="1157849" y="697499"/>
                  </a:moveTo>
                  <a:lnTo>
                    <a:pt x="80549" y="197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2000" y="3446201"/>
            <a:ext cx="1714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200" dirty="0">
                <a:solidFill>
                  <a:srgbClr val="980000"/>
                </a:solidFill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1600" y="2269476"/>
            <a:ext cx="177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5" dirty="0">
                <a:solidFill>
                  <a:srgbClr val="980000"/>
                </a:solidFill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5624" y="3595351"/>
            <a:ext cx="1555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5" dirty="0">
                <a:solidFill>
                  <a:srgbClr val="980000"/>
                </a:solidFill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4449" y="1198565"/>
            <a:ext cx="742378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For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pathﬁnding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real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world,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might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seem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also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use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triangle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inequality:</a:t>
            </a:r>
            <a:endParaRPr sz="2000">
              <a:latin typeface="Cambria"/>
              <a:cs typeface="Cambria"/>
            </a:endParaRPr>
          </a:p>
          <a:p>
            <a:pPr marL="1143000" algn="ctr">
              <a:lnSpc>
                <a:spcPct val="100000"/>
              </a:lnSpc>
              <a:spcBef>
                <a:spcPts val="1555"/>
              </a:spcBef>
            </a:pPr>
            <a:r>
              <a:rPr sz="2400" i="1" spc="125" dirty="0">
                <a:latin typeface="Cambria"/>
                <a:cs typeface="Cambria"/>
              </a:rPr>
              <a:t>a</a:t>
            </a:r>
            <a:r>
              <a:rPr sz="2400" i="1" spc="20" dirty="0">
                <a:latin typeface="Cambria"/>
                <a:cs typeface="Cambria"/>
              </a:rPr>
              <a:t> </a:t>
            </a:r>
            <a:r>
              <a:rPr sz="2400" spc="254" dirty="0">
                <a:latin typeface="Cambria"/>
                <a:cs typeface="Cambria"/>
              </a:rPr>
              <a:t>+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i="1" spc="135" dirty="0">
                <a:latin typeface="Cambria"/>
                <a:cs typeface="Cambria"/>
              </a:rPr>
              <a:t>b</a:t>
            </a:r>
            <a:r>
              <a:rPr sz="2400" i="1" spc="25" dirty="0">
                <a:latin typeface="Cambria"/>
                <a:cs typeface="Cambria"/>
              </a:rPr>
              <a:t> </a:t>
            </a:r>
            <a:r>
              <a:rPr sz="2400" spc="275" dirty="0">
                <a:latin typeface="Cambria"/>
                <a:cs typeface="Cambria"/>
              </a:rPr>
              <a:t>≥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i="1" spc="30" dirty="0">
                <a:latin typeface="Cambria"/>
                <a:cs typeface="Cambria"/>
              </a:rPr>
              <a:t>c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2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</a:t>
            </a:r>
            <a:r>
              <a:rPr spc="-270" dirty="0"/>
              <a:t> </a:t>
            </a:r>
            <a:r>
              <a:rPr spc="-325" dirty="0"/>
              <a:t>quick</a:t>
            </a:r>
            <a:r>
              <a:rPr spc="-270" dirty="0"/>
              <a:t> </a:t>
            </a:r>
            <a:r>
              <a:rPr spc="-420" dirty="0"/>
              <a:t>word</a:t>
            </a:r>
            <a:r>
              <a:rPr spc="-270" dirty="0"/>
              <a:t> </a:t>
            </a:r>
            <a:r>
              <a:rPr spc="-409" dirty="0"/>
              <a:t>on</a:t>
            </a:r>
            <a:r>
              <a:rPr spc="-265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315" dirty="0"/>
              <a:t>triangle</a:t>
            </a:r>
            <a:r>
              <a:rPr spc="-270" dirty="0"/>
              <a:t> </a:t>
            </a:r>
            <a:r>
              <a:rPr spc="-345" dirty="0"/>
              <a:t>inequality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4449" y="1198565"/>
            <a:ext cx="74237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For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pathﬁnding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real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world,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might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seem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also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use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triangle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inequality: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2649" y="2203949"/>
            <a:ext cx="2225040" cy="2607310"/>
            <a:chOff x="1062649" y="2203949"/>
            <a:chExt cx="2225040" cy="2607310"/>
          </a:xfrm>
        </p:grpSpPr>
        <p:sp>
          <p:nvSpPr>
            <p:cNvPr id="5" name="object 5"/>
            <p:cNvSpPr/>
            <p:nvPr/>
          </p:nvSpPr>
          <p:spPr>
            <a:xfrm>
              <a:off x="1081699" y="261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99" y="261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2775" y="40945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1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2775" y="3311824"/>
              <a:ext cx="685800" cy="1480820"/>
            </a:xfrm>
            <a:custGeom>
              <a:avLst/>
              <a:gdLst/>
              <a:ahLst/>
              <a:cxnLst/>
              <a:rect l="l" t="t" r="r" b="b"/>
              <a:pathLst>
                <a:path w="685800" h="1480820">
                  <a:moveTo>
                    <a:pt x="0" y="1131449"/>
                  </a:moveTo>
                  <a:lnTo>
                    <a:pt x="3130" y="1084126"/>
                  </a:lnTo>
                  <a:lnTo>
                    <a:pt x="12248" y="1038738"/>
                  </a:lnTo>
                  <a:lnTo>
                    <a:pt x="26946" y="995700"/>
                  </a:lnTo>
                  <a:lnTo>
                    <a:pt x="46815" y="955429"/>
                  </a:lnTo>
                  <a:lnTo>
                    <a:pt x="71447" y="918339"/>
                  </a:lnTo>
                  <a:lnTo>
                    <a:pt x="100433" y="884846"/>
                  </a:lnTo>
                  <a:lnTo>
                    <a:pt x="133364" y="855366"/>
                  </a:lnTo>
                  <a:lnTo>
                    <a:pt x="169831" y="830314"/>
                  </a:lnTo>
                  <a:lnTo>
                    <a:pt x="209427" y="810106"/>
                  </a:lnTo>
                  <a:lnTo>
                    <a:pt x="251743" y="795157"/>
                  </a:lnTo>
                  <a:lnTo>
                    <a:pt x="296370" y="785883"/>
                  </a:lnTo>
                  <a:lnTo>
                    <a:pt x="342899" y="782699"/>
                  </a:lnTo>
                  <a:lnTo>
                    <a:pt x="396865" y="787044"/>
                  </a:lnTo>
                  <a:lnTo>
                    <a:pt x="449015" y="799819"/>
                  </a:lnTo>
                  <a:lnTo>
                    <a:pt x="498429" y="820636"/>
                  </a:lnTo>
                  <a:lnTo>
                    <a:pt x="544187" y="849108"/>
                  </a:lnTo>
                  <a:lnTo>
                    <a:pt x="585366" y="884846"/>
                  </a:lnTo>
                  <a:lnTo>
                    <a:pt x="615134" y="919399"/>
                  </a:lnTo>
                  <a:lnTo>
                    <a:pt x="639985" y="957294"/>
                  </a:lnTo>
                  <a:lnTo>
                    <a:pt x="659698" y="997989"/>
                  </a:lnTo>
                  <a:lnTo>
                    <a:pt x="674051" y="1040941"/>
                  </a:lnTo>
                  <a:lnTo>
                    <a:pt x="682826" y="1085608"/>
                  </a:lnTo>
                  <a:lnTo>
                    <a:pt x="685799" y="1131449"/>
                  </a:lnTo>
                  <a:lnTo>
                    <a:pt x="682669" y="1178773"/>
                  </a:lnTo>
                  <a:lnTo>
                    <a:pt x="673551" y="1224161"/>
                  </a:lnTo>
                  <a:lnTo>
                    <a:pt x="658853" y="1267199"/>
                  </a:lnTo>
                  <a:lnTo>
                    <a:pt x="638983" y="1307470"/>
                  </a:lnTo>
                  <a:lnTo>
                    <a:pt x="614352" y="1344560"/>
                  </a:lnTo>
                  <a:lnTo>
                    <a:pt x="585366" y="1378053"/>
                  </a:lnTo>
                  <a:lnTo>
                    <a:pt x="552435" y="1407533"/>
                  </a:lnTo>
                  <a:lnTo>
                    <a:pt x="515968" y="1432585"/>
                  </a:lnTo>
                  <a:lnTo>
                    <a:pt x="476372" y="1452793"/>
                  </a:lnTo>
                  <a:lnTo>
                    <a:pt x="434056" y="1467742"/>
                  </a:lnTo>
                  <a:lnTo>
                    <a:pt x="389429" y="1477016"/>
                  </a:lnTo>
                  <a:lnTo>
                    <a:pt x="342899" y="1480199"/>
                  </a:lnTo>
                  <a:lnTo>
                    <a:pt x="296370" y="1477016"/>
                  </a:lnTo>
                  <a:lnTo>
                    <a:pt x="251743" y="1467742"/>
                  </a:lnTo>
                  <a:lnTo>
                    <a:pt x="209427" y="1452793"/>
                  </a:lnTo>
                  <a:lnTo>
                    <a:pt x="169831" y="1432585"/>
                  </a:lnTo>
                  <a:lnTo>
                    <a:pt x="133364" y="1407533"/>
                  </a:lnTo>
                  <a:lnTo>
                    <a:pt x="100433" y="1378053"/>
                  </a:lnTo>
                  <a:lnTo>
                    <a:pt x="71447" y="1344560"/>
                  </a:lnTo>
                  <a:lnTo>
                    <a:pt x="46815" y="1307470"/>
                  </a:lnTo>
                  <a:lnTo>
                    <a:pt x="26946" y="1267199"/>
                  </a:lnTo>
                  <a:lnTo>
                    <a:pt x="12248" y="1224161"/>
                  </a:lnTo>
                  <a:lnTo>
                    <a:pt x="3130" y="1178773"/>
                  </a:lnTo>
                  <a:lnTo>
                    <a:pt x="0" y="1131449"/>
                  </a:lnTo>
                  <a:close/>
                </a:path>
                <a:path w="685800" h="1480820">
                  <a:moveTo>
                    <a:pt x="161824" y="0"/>
                  </a:moveTo>
                  <a:lnTo>
                    <a:pt x="100324" y="884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2449" y="22229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7499" y="2222999"/>
              <a:ext cx="1501140" cy="1974214"/>
            </a:xfrm>
            <a:custGeom>
              <a:avLst/>
              <a:gdLst/>
              <a:ahLst/>
              <a:cxnLst/>
              <a:rect l="l" t="t" r="r" b="b"/>
              <a:pathLst>
                <a:path w="1501139" h="1974214">
                  <a:moveTo>
                    <a:pt x="814949" y="348749"/>
                  </a:moveTo>
                  <a:lnTo>
                    <a:pt x="818080" y="301426"/>
                  </a:lnTo>
                  <a:lnTo>
                    <a:pt x="827198" y="256038"/>
                  </a:lnTo>
                  <a:lnTo>
                    <a:pt x="841896" y="213000"/>
                  </a:lnTo>
                  <a:lnTo>
                    <a:pt x="861765" y="172729"/>
                  </a:lnTo>
                  <a:lnTo>
                    <a:pt x="886397" y="135639"/>
                  </a:lnTo>
                  <a:lnTo>
                    <a:pt x="915383" y="102146"/>
                  </a:lnTo>
                  <a:lnTo>
                    <a:pt x="948314" y="72666"/>
                  </a:lnTo>
                  <a:lnTo>
                    <a:pt x="984781" y="47614"/>
                  </a:lnTo>
                  <a:lnTo>
                    <a:pt x="1024377" y="27406"/>
                  </a:lnTo>
                  <a:lnTo>
                    <a:pt x="1066693" y="12457"/>
                  </a:lnTo>
                  <a:lnTo>
                    <a:pt x="1111320" y="3183"/>
                  </a:lnTo>
                  <a:lnTo>
                    <a:pt x="1157849" y="0"/>
                  </a:lnTo>
                  <a:lnTo>
                    <a:pt x="1211815" y="4344"/>
                  </a:lnTo>
                  <a:lnTo>
                    <a:pt x="1263965" y="17119"/>
                  </a:lnTo>
                  <a:lnTo>
                    <a:pt x="1313379" y="37936"/>
                  </a:lnTo>
                  <a:lnTo>
                    <a:pt x="1359137" y="66408"/>
                  </a:lnTo>
                  <a:lnTo>
                    <a:pt x="1400316" y="102146"/>
                  </a:lnTo>
                  <a:lnTo>
                    <a:pt x="1430084" y="136699"/>
                  </a:lnTo>
                  <a:lnTo>
                    <a:pt x="1454935" y="174594"/>
                  </a:lnTo>
                  <a:lnTo>
                    <a:pt x="1474648" y="215289"/>
                  </a:lnTo>
                  <a:lnTo>
                    <a:pt x="1489002" y="258241"/>
                  </a:lnTo>
                  <a:lnTo>
                    <a:pt x="1497776" y="302908"/>
                  </a:lnTo>
                  <a:lnTo>
                    <a:pt x="1500749" y="348749"/>
                  </a:lnTo>
                  <a:lnTo>
                    <a:pt x="1497619" y="396073"/>
                  </a:lnTo>
                  <a:lnTo>
                    <a:pt x="1488501" y="441461"/>
                  </a:lnTo>
                  <a:lnTo>
                    <a:pt x="1473803" y="484499"/>
                  </a:lnTo>
                  <a:lnTo>
                    <a:pt x="1453934" y="524770"/>
                  </a:lnTo>
                  <a:lnTo>
                    <a:pt x="1429302" y="561860"/>
                  </a:lnTo>
                  <a:lnTo>
                    <a:pt x="1400316" y="595353"/>
                  </a:lnTo>
                  <a:lnTo>
                    <a:pt x="1367385" y="624833"/>
                  </a:lnTo>
                  <a:lnTo>
                    <a:pt x="1330918" y="649885"/>
                  </a:lnTo>
                  <a:lnTo>
                    <a:pt x="1291322" y="670093"/>
                  </a:lnTo>
                  <a:lnTo>
                    <a:pt x="1249006" y="685042"/>
                  </a:lnTo>
                  <a:lnTo>
                    <a:pt x="1204379" y="694316"/>
                  </a:lnTo>
                  <a:lnTo>
                    <a:pt x="1157849" y="697499"/>
                  </a:lnTo>
                  <a:lnTo>
                    <a:pt x="1111320" y="694316"/>
                  </a:lnTo>
                  <a:lnTo>
                    <a:pt x="1066693" y="685042"/>
                  </a:lnTo>
                  <a:lnTo>
                    <a:pt x="1024377" y="670093"/>
                  </a:lnTo>
                  <a:lnTo>
                    <a:pt x="984781" y="649885"/>
                  </a:lnTo>
                  <a:lnTo>
                    <a:pt x="948314" y="624833"/>
                  </a:lnTo>
                  <a:lnTo>
                    <a:pt x="915383" y="595353"/>
                  </a:lnTo>
                  <a:lnTo>
                    <a:pt x="886397" y="561860"/>
                  </a:lnTo>
                  <a:lnTo>
                    <a:pt x="861765" y="524770"/>
                  </a:lnTo>
                  <a:lnTo>
                    <a:pt x="841896" y="484499"/>
                  </a:lnTo>
                  <a:lnTo>
                    <a:pt x="827198" y="441461"/>
                  </a:lnTo>
                  <a:lnTo>
                    <a:pt x="818080" y="396073"/>
                  </a:lnTo>
                  <a:lnTo>
                    <a:pt x="814949" y="348749"/>
                  </a:lnTo>
                  <a:close/>
                </a:path>
                <a:path w="1501139" h="1974214">
                  <a:moveTo>
                    <a:pt x="0" y="740074"/>
                  </a:moveTo>
                  <a:lnTo>
                    <a:pt x="815099" y="348874"/>
                  </a:lnTo>
                </a:path>
                <a:path w="1501139" h="1974214">
                  <a:moveTo>
                    <a:pt x="1157849" y="697499"/>
                  </a:moveTo>
                  <a:lnTo>
                    <a:pt x="80549" y="197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2000" y="3446201"/>
            <a:ext cx="1714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200" dirty="0">
                <a:solidFill>
                  <a:srgbClr val="980000"/>
                </a:solidFill>
                <a:latin typeface="Arial"/>
                <a:cs typeface="Arial"/>
              </a:rPr>
              <a:t>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21600" y="2269476"/>
            <a:ext cx="177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55" dirty="0">
                <a:solidFill>
                  <a:srgbClr val="980000"/>
                </a:solidFill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5624" y="3595351"/>
            <a:ext cx="1555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5" dirty="0">
                <a:solidFill>
                  <a:srgbClr val="980000"/>
                </a:solidFill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3225" y="2005833"/>
            <a:ext cx="420052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i="1" spc="125" dirty="0">
                <a:latin typeface="Cambria"/>
                <a:cs typeface="Cambria"/>
              </a:rPr>
              <a:t>a</a:t>
            </a:r>
            <a:r>
              <a:rPr sz="2400" i="1" spc="20" dirty="0">
                <a:latin typeface="Cambria"/>
                <a:cs typeface="Cambria"/>
              </a:rPr>
              <a:t> </a:t>
            </a:r>
            <a:r>
              <a:rPr sz="2400" spc="254" dirty="0">
                <a:latin typeface="Cambria"/>
                <a:cs typeface="Cambria"/>
              </a:rPr>
              <a:t>+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i="1" spc="135" dirty="0">
                <a:latin typeface="Cambria"/>
                <a:cs typeface="Cambria"/>
              </a:rPr>
              <a:t>b</a:t>
            </a:r>
            <a:r>
              <a:rPr sz="2400" i="1" spc="25" dirty="0">
                <a:latin typeface="Cambria"/>
                <a:cs typeface="Cambria"/>
              </a:rPr>
              <a:t> </a:t>
            </a:r>
            <a:r>
              <a:rPr sz="2400" spc="275" dirty="0">
                <a:latin typeface="Cambria"/>
                <a:cs typeface="Cambria"/>
              </a:rPr>
              <a:t>≥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i="1" spc="30" dirty="0">
                <a:latin typeface="Cambria"/>
                <a:cs typeface="Cambria"/>
              </a:rPr>
              <a:t>c</a:t>
            </a:r>
            <a:endParaRPr sz="2400">
              <a:latin typeface="Cambria"/>
              <a:cs typeface="Cambria"/>
            </a:endParaRPr>
          </a:p>
          <a:p>
            <a:pPr marL="22860" marR="5080" algn="just">
              <a:lnSpc>
                <a:spcPct val="100000"/>
              </a:lnSpc>
              <a:spcBef>
                <a:spcPts val="2070"/>
              </a:spcBef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would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be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true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ﬂat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plane,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but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what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if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path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i="1" spc="25" dirty="0">
                <a:latin typeface="Cambria"/>
                <a:cs typeface="Cambria"/>
              </a:rPr>
              <a:t>c </a:t>
            </a:r>
            <a:r>
              <a:rPr sz="2000" spc="170" dirty="0">
                <a:latin typeface="Cambria"/>
                <a:cs typeface="Cambria"/>
              </a:rPr>
              <a:t>has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big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hill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middle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that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i="1" spc="105" dirty="0">
                <a:latin typeface="Cambria"/>
                <a:cs typeface="Cambria"/>
              </a:rPr>
              <a:t>a</a:t>
            </a:r>
            <a:r>
              <a:rPr sz="2000" i="1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and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i="1" spc="114" dirty="0">
                <a:latin typeface="Cambria"/>
                <a:cs typeface="Cambria"/>
              </a:rPr>
              <a:t>b</a:t>
            </a:r>
            <a:r>
              <a:rPr sz="2000" i="1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avoid?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Or 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what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if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one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path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muddy?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424" y="4158615"/>
            <a:ext cx="388492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Even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same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path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might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take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different </a:t>
            </a:r>
            <a:r>
              <a:rPr sz="2000" spc="180" dirty="0">
                <a:latin typeface="Cambria"/>
                <a:cs typeface="Cambria"/>
              </a:rPr>
              <a:t>amounts </a:t>
            </a:r>
            <a:r>
              <a:rPr sz="2000" spc="170" dirty="0">
                <a:latin typeface="Cambria"/>
                <a:cs typeface="Cambria"/>
              </a:rPr>
              <a:t>of time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different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directions!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874" y="340676"/>
            <a:ext cx="4904597" cy="459394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849" y="340128"/>
            <a:ext cx="4510174" cy="454772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870" y="372340"/>
            <a:ext cx="4796584" cy="450177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513" y="152400"/>
            <a:ext cx="4421167" cy="481138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253" y="152400"/>
            <a:ext cx="4465414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1948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Motion</a:t>
            </a:r>
            <a:r>
              <a:rPr spc="-270" dirty="0"/>
              <a:t> </a:t>
            </a:r>
            <a:r>
              <a:rPr spc="-250" dirty="0"/>
              <a:t>sickness</a:t>
            </a:r>
            <a:r>
              <a:rPr spc="-270" dirty="0"/>
              <a:t> </a:t>
            </a:r>
            <a:r>
              <a:rPr spc="-350" dirty="0"/>
              <a:t>warning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1700" y="1739989"/>
            <a:ext cx="412496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320">
              <a:lnSpc>
                <a:spcPct val="100000"/>
              </a:lnSpc>
              <a:spcBef>
                <a:spcPts val="100"/>
              </a:spcBef>
            </a:pPr>
            <a:r>
              <a:rPr sz="2000" i="1" spc="60" dirty="0">
                <a:solidFill>
                  <a:srgbClr val="9900FF"/>
                </a:solidFill>
                <a:latin typeface="Cambria"/>
                <a:cs typeface="Cambria"/>
              </a:rPr>
              <a:t>I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used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9900FF"/>
                </a:solidFill>
                <a:latin typeface="Cambria"/>
                <a:cs typeface="Cambria"/>
              </a:rPr>
              <a:t>one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of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Mary's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9900FF"/>
                </a:solidFill>
                <a:latin typeface="Cambria"/>
                <a:cs typeface="Cambria"/>
              </a:rPr>
              <a:t>examples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but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had </a:t>
            </a:r>
            <a:r>
              <a:rPr sz="2000" i="1" spc="150" dirty="0">
                <a:solidFill>
                  <a:srgbClr val="9900FF"/>
                </a:solidFill>
                <a:latin typeface="Cambria"/>
                <a:cs typeface="Cambria"/>
              </a:rPr>
              <a:t>some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trouble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copying </a:t>
            </a:r>
            <a:r>
              <a:rPr sz="2000" i="1" spc="55" dirty="0">
                <a:solidFill>
                  <a:srgbClr val="9900FF"/>
                </a:solidFill>
                <a:latin typeface="Cambria"/>
                <a:cs typeface="Cambria"/>
              </a:rPr>
              <a:t>it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in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a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nice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way.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</a:pP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blame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for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9900FF"/>
                </a:solidFill>
                <a:latin typeface="Cambria"/>
                <a:cs typeface="Cambria"/>
              </a:rPr>
              <a:t>any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shifting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around,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9900FF"/>
                </a:solidFill>
                <a:latin typeface="Cambria"/>
                <a:cs typeface="Cambria"/>
              </a:rPr>
              <a:t>small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size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changes, </a:t>
            </a:r>
            <a:r>
              <a:rPr sz="2000" i="1" spc="160" dirty="0">
                <a:solidFill>
                  <a:srgbClr val="9900FF"/>
                </a:solidFill>
                <a:latin typeface="Cambria"/>
                <a:cs typeface="Cambria"/>
              </a:rPr>
              <a:t>cut-off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edges, </a:t>
            </a:r>
            <a:r>
              <a:rPr sz="2000" i="1" spc="1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60" dirty="0">
                <a:solidFill>
                  <a:srgbClr val="9900FF"/>
                </a:solidFill>
                <a:latin typeface="Cambria"/>
                <a:cs typeface="Cambria"/>
              </a:rPr>
              <a:t>etc.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65" dirty="0">
                <a:solidFill>
                  <a:srgbClr val="9900FF"/>
                </a:solidFill>
                <a:latin typeface="Cambria"/>
                <a:cs typeface="Cambria"/>
              </a:rPr>
              <a:t>rests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entirely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upon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9900FF"/>
                </a:solidFill>
                <a:latin typeface="Cambria"/>
                <a:cs typeface="Cambria"/>
              </a:rPr>
              <a:t>me!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451" y="311176"/>
            <a:ext cx="6426462" cy="46719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387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90" dirty="0"/>
              <a:t>has</a:t>
            </a:r>
            <a:r>
              <a:rPr spc="-270" dirty="0"/>
              <a:t> </a:t>
            </a:r>
            <a:r>
              <a:rPr spc="-375" dirty="0"/>
              <a:t>three</a:t>
            </a:r>
            <a:r>
              <a:rPr spc="-270" dirty="0"/>
              <a:t> </a:t>
            </a:r>
            <a:r>
              <a:rPr spc="-280" dirty="0"/>
              <a:t>"distinct"</a:t>
            </a:r>
            <a:r>
              <a:rPr spc="-270" dirty="0"/>
              <a:t> </a:t>
            </a:r>
            <a:r>
              <a:rPr spc="-355" dirty="0"/>
              <a:t>cycles.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14520" y="1164258"/>
            <a:ext cx="121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2400" spc="710" dirty="0">
                <a:latin typeface="Cambria"/>
                <a:cs typeface="Cambria"/>
              </a:rPr>
              <a:t>-</a:t>
            </a:r>
            <a:r>
              <a:rPr sz="2400" spc="9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2400" spc="710" dirty="0">
                <a:latin typeface="Cambria"/>
                <a:cs typeface="Cambria"/>
              </a:rPr>
              <a:t>-</a:t>
            </a:r>
            <a:r>
              <a:rPr sz="2400" spc="1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2400" spc="710" dirty="0">
                <a:latin typeface="Cambria"/>
                <a:cs typeface="Cambria"/>
              </a:rPr>
              <a:t>-</a:t>
            </a:r>
            <a:r>
              <a:rPr sz="2400" spc="-27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4817" y="1530018"/>
            <a:ext cx="163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1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2400" spc="315" dirty="0">
                <a:latin typeface="Cambria"/>
                <a:cs typeface="Cambria"/>
              </a:rPr>
              <a:t>-</a:t>
            </a:r>
            <a:r>
              <a:rPr sz="2400" spc="315" dirty="0">
                <a:solidFill>
                  <a:srgbClr val="674EA7"/>
                </a:solidFill>
                <a:latin typeface="Cambria"/>
                <a:cs typeface="Cambria"/>
              </a:rPr>
              <a:t>6</a:t>
            </a:r>
            <a:r>
              <a:rPr sz="2400" spc="315" dirty="0">
                <a:latin typeface="Cambria"/>
                <a:cs typeface="Cambria"/>
              </a:rPr>
              <a:t>-</a:t>
            </a:r>
            <a:r>
              <a:rPr sz="2400" spc="315" dirty="0">
                <a:solidFill>
                  <a:srgbClr val="6AA84F"/>
                </a:solidFill>
                <a:latin typeface="Cambria"/>
                <a:cs typeface="Cambria"/>
              </a:rPr>
              <a:t>4</a:t>
            </a:r>
            <a:r>
              <a:rPr sz="2400" spc="315" dirty="0">
                <a:latin typeface="Cambria"/>
                <a:cs typeface="Cambria"/>
              </a:rPr>
              <a:t>-</a:t>
            </a:r>
            <a:r>
              <a:rPr sz="2400" spc="31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2400" spc="315" dirty="0">
                <a:latin typeface="Cambria"/>
                <a:cs typeface="Cambria"/>
              </a:rPr>
              <a:t>-</a:t>
            </a:r>
            <a:r>
              <a:rPr sz="2400" spc="31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4355" y="1895778"/>
            <a:ext cx="2099945" cy="97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sz="2400" spc="32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2400" spc="325" dirty="0">
                <a:latin typeface="Cambria"/>
                <a:cs typeface="Cambria"/>
              </a:rPr>
              <a:t>-</a:t>
            </a:r>
            <a:r>
              <a:rPr sz="2400" spc="325" dirty="0">
                <a:solidFill>
                  <a:srgbClr val="674EA7"/>
                </a:solidFill>
                <a:latin typeface="Cambria"/>
                <a:cs typeface="Cambria"/>
              </a:rPr>
              <a:t>6</a:t>
            </a:r>
            <a:r>
              <a:rPr sz="2400" spc="325" dirty="0">
                <a:latin typeface="Cambria"/>
                <a:cs typeface="Cambria"/>
              </a:rPr>
              <a:t>-</a:t>
            </a:r>
            <a:r>
              <a:rPr sz="2400" spc="325" dirty="0">
                <a:solidFill>
                  <a:srgbClr val="6AA84F"/>
                </a:solidFill>
                <a:latin typeface="Cambria"/>
                <a:cs typeface="Cambria"/>
              </a:rPr>
              <a:t>4</a:t>
            </a:r>
            <a:r>
              <a:rPr sz="2400" spc="325" dirty="0">
                <a:latin typeface="Cambria"/>
                <a:cs typeface="Cambria"/>
              </a:rPr>
              <a:t>-</a:t>
            </a:r>
            <a:r>
              <a:rPr sz="2400" spc="32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2400" spc="325" dirty="0">
                <a:latin typeface="Cambria"/>
                <a:cs typeface="Cambria"/>
              </a:rPr>
              <a:t>-</a:t>
            </a:r>
            <a:r>
              <a:rPr sz="2400" spc="32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2400" spc="325" dirty="0">
                <a:latin typeface="Cambria"/>
                <a:cs typeface="Cambria"/>
              </a:rPr>
              <a:t>-</a:t>
            </a:r>
            <a:r>
              <a:rPr sz="2400" spc="32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1800" i="1" spc="114" dirty="0">
                <a:latin typeface="Cambria"/>
                <a:cs typeface="Cambria"/>
              </a:rPr>
              <a:t>(and</a:t>
            </a:r>
            <a:r>
              <a:rPr sz="1800" i="1" spc="5" dirty="0">
                <a:latin typeface="Cambria"/>
                <a:cs typeface="Cambria"/>
              </a:rPr>
              <a:t> </a:t>
            </a:r>
            <a:r>
              <a:rPr sz="1800" i="1" spc="70" dirty="0">
                <a:latin typeface="Cambria"/>
                <a:cs typeface="Cambria"/>
              </a:rPr>
              <a:t>their</a:t>
            </a:r>
            <a:r>
              <a:rPr sz="1800" i="1" spc="10" dirty="0">
                <a:latin typeface="Cambria"/>
                <a:cs typeface="Cambria"/>
              </a:rPr>
              <a:t> </a:t>
            </a:r>
            <a:r>
              <a:rPr sz="1800" i="1" spc="75" dirty="0">
                <a:latin typeface="Cambria"/>
                <a:cs typeface="Cambria"/>
              </a:rPr>
              <a:t>reverses)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5300" y="3452290"/>
            <a:ext cx="32004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135" dirty="0">
                <a:solidFill>
                  <a:srgbClr val="0000FF"/>
                </a:solidFill>
                <a:latin typeface="Cambria"/>
                <a:cs typeface="Cambria"/>
              </a:rPr>
              <a:t>The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exact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deﬁnition </a:t>
            </a:r>
            <a:r>
              <a:rPr sz="2000" i="1" spc="110" dirty="0">
                <a:solidFill>
                  <a:srgbClr val="0000FF"/>
                </a:solidFill>
                <a:latin typeface="Cambria"/>
                <a:cs typeface="Cambria"/>
              </a:rPr>
              <a:t>of </a:t>
            </a:r>
            <a:r>
              <a:rPr sz="2000" i="1" spc="114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cycles,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35" dirty="0">
                <a:solidFill>
                  <a:srgbClr val="0000FF"/>
                </a:solidFill>
                <a:latin typeface="Cambria"/>
                <a:cs typeface="Cambria"/>
              </a:rPr>
              <a:t>and</a:t>
            </a:r>
            <a:r>
              <a:rPr sz="20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0000FF"/>
                </a:solidFill>
                <a:latin typeface="Cambria"/>
                <a:cs typeface="Cambria"/>
              </a:rPr>
              <a:t>counting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cycles,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generally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won't </a:t>
            </a:r>
            <a:r>
              <a:rPr sz="2000" i="1" spc="114" dirty="0">
                <a:solidFill>
                  <a:srgbClr val="0000FF"/>
                </a:solidFill>
                <a:latin typeface="Cambria"/>
                <a:cs typeface="Cambria"/>
              </a:rPr>
              <a:t>be </a:t>
            </a:r>
            <a:r>
              <a:rPr sz="2000" i="1" spc="95" dirty="0">
                <a:solidFill>
                  <a:srgbClr val="0000FF"/>
                </a:solidFill>
                <a:latin typeface="Cambria"/>
                <a:cs typeface="Cambria"/>
              </a:rPr>
              <a:t>too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 important</a:t>
            </a:r>
            <a:r>
              <a:rPr sz="20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for</a:t>
            </a:r>
            <a:r>
              <a:rPr sz="20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0000FF"/>
                </a:solidFill>
                <a:latin typeface="Cambria"/>
                <a:cs typeface="Cambria"/>
              </a:rPr>
              <a:t>us</a:t>
            </a:r>
            <a:r>
              <a:rPr sz="20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in</a:t>
            </a:r>
            <a:r>
              <a:rPr sz="20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-20" dirty="0">
                <a:solidFill>
                  <a:srgbClr val="0000FF"/>
                </a:solidFill>
                <a:latin typeface="Cambria"/>
                <a:cs typeface="Cambria"/>
              </a:rPr>
              <a:t>161.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45475" y="1388149"/>
            <a:ext cx="723900" cy="735965"/>
            <a:chOff x="2645475" y="138814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2664525" y="14071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4525" y="14071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85132" y="15300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53550" y="1736899"/>
            <a:ext cx="1947545" cy="2425065"/>
            <a:chOff x="1553550" y="1736899"/>
            <a:chExt cx="1947545" cy="2425065"/>
          </a:xfrm>
        </p:grpSpPr>
        <p:sp>
          <p:nvSpPr>
            <p:cNvPr id="12" name="object 12"/>
            <p:cNvSpPr/>
            <p:nvPr/>
          </p:nvSpPr>
          <p:spPr>
            <a:xfrm>
              <a:off x="2157825" y="17559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2600" y="2104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2600" y="2104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30177" y="22275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9950" y="3538699"/>
            <a:ext cx="723900" cy="735965"/>
            <a:chOff x="629950" y="3538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649000" y="3557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000" y="3557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6771" y="36805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29274" y="3672299"/>
            <a:ext cx="723900" cy="735965"/>
            <a:chOff x="2029274" y="3672299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2048324" y="3691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48324" y="3691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280485" y="38141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2983" y="2147599"/>
            <a:ext cx="3236595" cy="1911985"/>
            <a:chOff x="972983" y="2147599"/>
            <a:chExt cx="3236595" cy="1911985"/>
          </a:xfrm>
        </p:grpSpPr>
        <p:sp>
          <p:nvSpPr>
            <p:cNvPr id="25" name="object 25"/>
            <p:cNvSpPr/>
            <p:nvPr/>
          </p:nvSpPr>
          <p:spPr>
            <a:xfrm>
              <a:off x="992033" y="27000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04225" y="21666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4225" y="21666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35725" y="22894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62175" y="4021049"/>
            <a:ext cx="723900" cy="735965"/>
            <a:chOff x="3362175" y="4021049"/>
            <a:chExt cx="723900" cy="735965"/>
          </a:xfrm>
        </p:grpSpPr>
        <p:sp>
          <p:nvSpPr>
            <p:cNvPr id="30" name="object 30"/>
            <p:cNvSpPr/>
            <p:nvPr/>
          </p:nvSpPr>
          <p:spPr>
            <a:xfrm>
              <a:off x="3381225" y="4040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81225" y="4040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05133" y="41629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33625" y="28641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49" y="274549"/>
            <a:ext cx="6414824" cy="467320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387" y="309192"/>
            <a:ext cx="6405665" cy="460640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8" y="277978"/>
            <a:ext cx="6392733" cy="465033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149" y="228063"/>
            <a:ext cx="6442358" cy="46961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36" y="256114"/>
            <a:ext cx="6396252" cy="462522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4" y="278284"/>
            <a:ext cx="6396525" cy="466167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57" y="309119"/>
            <a:ext cx="6339283" cy="461145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735" y="334919"/>
            <a:ext cx="6275554" cy="454356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897"/>
            <a:ext cx="6472446" cy="4756623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4" y="309756"/>
            <a:ext cx="6376855" cy="4630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0618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So</a:t>
            </a:r>
            <a:r>
              <a:rPr spc="-270" dirty="0"/>
              <a:t> </a:t>
            </a:r>
            <a:r>
              <a:rPr spc="-310" dirty="0"/>
              <a:t>far</a:t>
            </a:r>
            <a:r>
              <a:rPr spc="-270" dirty="0"/>
              <a:t> </a:t>
            </a:r>
            <a:r>
              <a:rPr spc="-290" dirty="0"/>
              <a:t>all</a:t>
            </a:r>
            <a:r>
              <a:rPr spc="-270" dirty="0"/>
              <a:t> </a:t>
            </a:r>
            <a:r>
              <a:rPr spc="-355" dirty="0"/>
              <a:t>our</a:t>
            </a:r>
            <a:r>
              <a:rPr spc="-270" dirty="0"/>
              <a:t> </a:t>
            </a:r>
            <a:r>
              <a:rPr spc="-345" dirty="0"/>
              <a:t>edges</a:t>
            </a:r>
            <a:r>
              <a:rPr spc="-270" dirty="0"/>
              <a:t> </a:t>
            </a:r>
            <a:r>
              <a:rPr spc="-400" dirty="0"/>
              <a:t>have</a:t>
            </a:r>
            <a:r>
              <a:rPr spc="-270" dirty="0"/>
              <a:t> </a:t>
            </a:r>
            <a:r>
              <a:rPr spc="-434" dirty="0"/>
              <a:t>been</a:t>
            </a:r>
            <a:r>
              <a:rPr spc="-270" dirty="0"/>
              <a:t> </a:t>
            </a:r>
            <a:r>
              <a:rPr spc="-370" dirty="0"/>
              <a:t>undirected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8750" y="1294549"/>
            <a:ext cx="2428875" cy="765175"/>
            <a:chOff x="1248750" y="1294549"/>
            <a:chExt cx="2428875" cy="765175"/>
          </a:xfrm>
        </p:grpSpPr>
        <p:sp>
          <p:nvSpPr>
            <p:cNvPr id="4" name="object 4"/>
            <p:cNvSpPr/>
            <p:nvPr/>
          </p:nvSpPr>
          <p:spPr>
            <a:xfrm>
              <a:off x="1267800" y="1342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800" y="1342699"/>
              <a:ext cx="1704975" cy="697865"/>
            </a:xfrm>
            <a:custGeom>
              <a:avLst/>
              <a:gdLst/>
              <a:ahLst/>
              <a:cxnLst/>
              <a:rect l="l" t="t" r="r" b="b"/>
              <a:pathLst>
                <a:path w="1704975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704975" h="697864">
                  <a:moveTo>
                    <a:pt x="685799" y="348749"/>
                  </a:moveTo>
                  <a:lnTo>
                    <a:pt x="1704599" y="3196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2300" y="1313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2300" y="1313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03800" y="1436416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2593" y="2765865"/>
            <a:ext cx="27025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25" dirty="0">
                <a:latin typeface="Cambria"/>
                <a:cs typeface="Cambria"/>
              </a:rPr>
              <a:t>Directed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one-way.</a:t>
            </a:r>
            <a:endParaRPr sz="2000">
              <a:latin typeface="Cambria"/>
              <a:cs typeface="Cambria"/>
            </a:endParaRPr>
          </a:p>
          <a:p>
            <a:pPr marL="394335" marR="162560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They </a:t>
            </a:r>
            <a:r>
              <a:rPr sz="2000" spc="175" dirty="0">
                <a:latin typeface="Cambria"/>
                <a:cs typeface="Cambria"/>
              </a:rPr>
              <a:t>change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game</a:t>
            </a:r>
            <a:r>
              <a:rPr sz="2000" spc="-4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somewhat!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We'll </a:t>
            </a:r>
            <a:r>
              <a:rPr sz="2000" spc="170" dirty="0">
                <a:latin typeface="Cambria"/>
                <a:cs typeface="Cambria"/>
              </a:rPr>
              <a:t>meet </a:t>
            </a:r>
            <a:r>
              <a:rPr sz="2000" spc="195" dirty="0">
                <a:latin typeface="Cambria"/>
                <a:cs typeface="Cambria"/>
              </a:rPr>
              <a:t>them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next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lecture.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07625" y="2581799"/>
            <a:ext cx="723900" cy="735965"/>
            <a:chOff x="1307625" y="2581799"/>
            <a:chExt cx="723900" cy="735965"/>
          </a:xfrm>
        </p:grpSpPr>
        <p:sp>
          <p:nvSpPr>
            <p:cNvPr id="11" name="object 11"/>
            <p:cNvSpPr/>
            <p:nvPr/>
          </p:nvSpPr>
          <p:spPr>
            <a:xfrm>
              <a:off x="1326675" y="2600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6675" y="2600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25377" y="1465517"/>
            <a:ext cx="229870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Cambria"/>
              <a:cs typeface="Cambria"/>
            </a:endParaRPr>
          </a:p>
          <a:p>
            <a:pPr marL="71120">
              <a:lnSpc>
                <a:spcPct val="100000"/>
              </a:lnSpc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12125" y="2552700"/>
            <a:ext cx="723900" cy="735965"/>
            <a:chOff x="3012125" y="2552700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3031175" y="2571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31175" y="25717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62675" y="2694566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92992" y="2597386"/>
            <a:ext cx="1257935" cy="675640"/>
            <a:chOff x="1892992" y="2597386"/>
            <a:chExt cx="1257935" cy="675640"/>
          </a:xfrm>
        </p:grpSpPr>
        <p:sp>
          <p:nvSpPr>
            <p:cNvPr id="19" name="object 19"/>
            <p:cNvSpPr/>
            <p:nvPr/>
          </p:nvSpPr>
          <p:spPr>
            <a:xfrm>
              <a:off x="1912042" y="2679349"/>
              <a:ext cx="991235" cy="24130"/>
            </a:xfrm>
            <a:custGeom>
              <a:avLst/>
              <a:gdLst/>
              <a:ahLst/>
              <a:cxnLst/>
              <a:rect l="l" t="t" r="r" b="b"/>
              <a:pathLst>
                <a:path w="991235" h="24130">
                  <a:moveTo>
                    <a:pt x="0" y="23646"/>
                  </a:moveTo>
                  <a:lnTo>
                    <a:pt x="990964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455" y="2597386"/>
              <a:ext cx="212453" cy="1639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40644" y="3167103"/>
              <a:ext cx="991235" cy="24130"/>
            </a:xfrm>
            <a:custGeom>
              <a:avLst/>
              <a:gdLst/>
              <a:ahLst/>
              <a:cxnLst/>
              <a:rect l="l" t="t" r="r" b="b"/>
              <a:pathLst>
                <a:path w="991235" h="24130">
                  <a:moveTo>
                    <a:pt x="990964" y="0"/>
                  </a:moveTo>
                  <a:lnTo>
                    <a:pt x="0" y="236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8741" y="3108787"/>
              <a:ext cx="212453" cy="16392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462499" y="1701500"/>
            <a:ext cx="723900" cy="735965"/>
            <a:chOff x="5462499" y="1701500"/>
            <a:chExt cx="723900" cy="735965"/>
          </a:xfrm>
        </p:grpSpPr>
        <p:sp>
          <p:nvSpPr>
            <p:cNvPr id="24" name="object 24"/>
            <p:cNvSpPr/>
            <p:nvPr/>
          </p:nvSpPr>
          <p:spPr>
            <a:xfrm>
              <a:off x="5481549" y="1720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1549" y="1720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39128" y="1843366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67000" y="1672400"/>
            <a:ext cx="723900" cy="735965"/>
            <a:chOff x="7167000" y="1672400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7186050" y="16914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86050" y="16914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17550" y="18142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148299" y="1964771"/>
            <a:ext cx="1001394" cy="164465"/>
            <a:chOff x="6148299" y="1964771"/>
            <a:chExt cx="1001394" cy="164465"/>
          </a:xfrm>
        </p:grpSpPr>
        <p:sp>
          <p:nvSpPr>
            <p:cNvPr id="32" name="object 32"/>
            <p:cNvSpPr/>
            <p:nvPr/>
          </p:nvSpPr>
          <p:spPr>
            <a:xfrm>
              <a:off x="6167349" y="2046726"/>
              <a:ext cx="790575" cy="22860"/>
            </a:xfrm>
            <a:custGeom>
              <a:avLst/>
              <a:gdLst/>
              <a:ahLst/>
              <a:cxnLst/>
              <a:rect l="l" t="t" r="r" b="b"/>
              <a:pathLst>
                <a:path w="790575" h="22860">
                  <a:moveTo>
                    <a:pt x="0" y="22573"/>
                  </a:moveTo>
                  <a:lnTo>
                    <a:pt x="790292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6795" y="1964771"/>
              <a:ext cx="212728" cy="16391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22100" y="3724689"/>
            <a:ext cx="264541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700" i="1" spc="130" dirty="0">
                <a:solidFill>
                  <a:srgbClr val="9900FF"/>
                </a:solidFill>
                <a:latin typeface="Cambria"/>
                <a:cs typeface="Cambria"/>
              </a:rPr>
              <a:t>An</a:t>
            </a:r>
            <a:r>
              <a:rPr sz="17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0" dirty="0">
                <a:solidFill>
                  <a:srgbClr val="9900FF"/>
                </a:solidFill>
                <a:latin typeface="Cambria"/>
                <a:cs typeface="Cambria"/>
              </a:rPr>
              <a:t>undirected</a:t>
            </a:r>
            <a:r>
              <a:rPr sz="17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00" dirty="0">
                <a:solidFill>
                  <a:srgbClr val="9900FF"/>
                </a:solidFill>
                <a:latin typeface="Cambria"/>
                <a:cs typeface="Cambria"/>
              </a:rPr>
              <a:t>edge</a:t>
            </a:r>
            <a:r>
              <a:rPr sz="17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5" dirty="0">
                <a:solidFill>
                  <a:srgbClr val="9900FF"/>
                </a:solidFill>
                <a:latin typeface="Cambria"/>
                <a:cs typeface="Cambria"/>
              </a:rPr>
              <a:t>can</a:t>
            </a:r>
            <a:r>
              <a:rPr sz="17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00" dirty="0">
                <a:solidFill>
                  <a:srgbClr val="9900FF"/>
                </a:solidFill>
                <a:latin typeface="Cambria"/>
                <a:cs typeface="Cambria"/>
              </a:rPr>
              <a:t>be </a:t>
            </a:r>
            <a:r>
              <a:rPr sz="1700" i="1" spc="-36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0" dirty="0">
                <a:solidFill>
                  <a:srgbClr val="9900FF"/>
                </a:solidFill>
                <a:latin typeface="Cambria"/>
                <a:cs typeface="Cambria"/>
              </a:rPr>
              <a:t>thought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of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0" dirty="0">
                <a:solidFill>
                  <a:srgbClr val="9900FF"/>
                </a:solidFill>
                <a:latin typeface="Cambria"/>
                <a:cs typeface="Cambria"/>
              </a:rPr>
              <a:t>as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05" dirty="0">
                <a:solidFill>
                  <a:srgbClr val="9900FF"/>
                </a:solidFill>
                <a:latin typeface="Cambria"/>
                <a:cs typeface="Cambria"/>
              </a:rPr>
              <a:t>two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65" dirty="0">
                <a:solidFill>
                  <a:srgbClr val="9900FF"/>
                </a:solidFill>
                <a:latin typeface="Cambria"/>
                <a:cs typeface="Cambria"/>
              </a:rPr>
              <a:t>directed </a:t>
            </a:r>
            <a:r>
              <a:rPr sz="1700" i="1" spc="-36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0" dirty="0">
                <a:solidFill>
                  <a:srgbClr val="9900FF"/>
                </a:solidFill>
                <a:latin typeface="Cambria"/>
                <a:cs typeface="Cambria"/>
              </a:rPr>
              <a:t>edges.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70" y="335950"/>
            <a:ext cx="6314914" cy="4569233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53" y="336993"/>
            <a:ext cx="6374360" cy="459519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53" y="278080"/>
            <a:ext cx="6350795" cy="471302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453" y="375051"/>
            <a:ext cx="6242202" cy="404351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489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H</a:t>
            </a:r>
            <a:r>
              <a:rPr spc="-375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360" dirty="0"/>
              <a:t>can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434" dirty="0"/>
              <a:t>be</a:t>
            </a:r>
            <a:r>
              <a:rPr spc="-270" dirty="0"/>
              <a:t> </a:t>
            </a:r>
            <a:r>
              <a:rPr spc="-305" dirty="0">
                <a:solidFill>
                  <a:srgbClr val="37761C"/>
                </a:solidFill>
              </a:rPr>
              <a:t>sure</a:t>
            </a:r>
            <a:r>
              <a:rPr spc="-270" dirty="0">
                <a:solidFill>
                  <a:srgbClr val="37761C"/>
                </a:solidFill>
              </a:rPr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200" dirty="0"/>
              <a:t>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1700" y="1736942"/>
            <a:ext cx="3865879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i="1" spc="85" dirty="0">
                <a:solidFill>
                  <a:srgbClr val="0000FF"/>
                </a:solidFill>
                <a:latin typeface="Cambria"/>
                <a:cs typeface="Cambria"/>
              </a:rPr>
              <a:t>We'll</a:t>
            </a:r>
            <a:r>
              <a:rPr sz="2600" i="1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125" dirty="0">
                <a:solidFill>
                  <a:srgbClr val="0000FF"/>
                </a:solidFill>
                <a:latin typeface="Cambria"/>
                <a:cs typeface="Cambria"/>
              </a:rPr>
              <a:t>prove</a:t>
            </a:r>
            <a:r>
              <a:rPr sz="2600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70" dirty="0">
                <a:solidFill>
                  <a:srgbClr val="0000FF"/>
                </a:solidFill>
                <a:latin typeface="Cambria"/>
                <a:cs typeface="Cambria"/>
              </a:rPr>
              <a:t>it</a:t>
            </a:r>
            <a:r>
              <a:rPr sz="2600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110" dirty="0">
                <a:solidFill>
                  <a:srgbClr val="0000FF"/>
                </a:solidFill>
                <a:latin typeface="Cambria"/>
                <a:cs typeface="Cambria"/>
              </a:rPr>
              <a:t>together</a:t>
            </a:r>
            <a:r>
              <a:rPr sz="2600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200" dirty="0">
                <a:solidFill>
                  <a:srgbClr val="0000FF"/>
                </a:solidFill>
                <a:latin typeface="Cambria"/>
                <a:cs typeface="Cambria"/>
              </a:rPr>
              <a:t>on </a:t>
            </a:r>
            <a:r>
              <a:rPr sz="2600" i="1" spc="-5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185" dirty="0">
                <a:solidFill>
                  <a:srgbClr val="0000FF"/>
                </a:solidFill>
                <a:latin typeface="Cambria"/>
                <a:cs typeface="Cambria"/>
              </a:rPr>
              <a:t>Homework</a:t>
            </a:r>
            <a:r>
              <a:rPr sz="2600" i="1" spc="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600" i="1" spc="185" dirty="0">
                <a:solidFill>
                  <a:srgbClr val="0000FF"/>
                </a:solidFill>
                <a:latin typeface="Cambria"/>
                <a:cs typeface="Cambria"/>
              </a:rPr>
              <a:t>4!</a:t>
            </a:r>
            <a:endParaRPr sz="2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Cambria"/>
              <a:cs typeface="Cambria"/>
            </a:endParaRPr>
          </a:p>
          <a:p>
            <a:pPr marL="12700" marR="53340">
              <a:lnSpc>
                <a:spcPct val="100000"/>
              </a:lnSpc>
            </a:pPr>
            <a:r>
              <a:rPr sz="2600" i="1" spc="114" dirty="0">
                <a:solidFill>
                  <a:srgbClr val="9900FF"/>
                </a:solidFill>
                <a:latin typeface="Cambria"/>
                <a:cs typeface="Cambria"/>
              </a:rPr>
              <a:t>(Note:</a:t>
            </a:r>
            <a:r>
              <a:rPr sz="26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00" dirty="0">
                <a:solidFill>
                  <a:srgbClr val="9900FF"/>
                </a:solidFill>
                <a:latin typeface="Cambria"/>
                <a:cs typeface="Cambria"/>
              </a:rPr>
              <a:t>that</a:t>
            </a:r>
            <a:r>
              <a:rPr sz="2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95" dirty="0">
                <a:solidFill>
                  <a:srgbClr val="9900FF"/>
                </a:solidFill>
                <a:latin typeface="Cambria"/>
                <a:cs typeface="Cambria"/>
              </a:rPr>
              <a:t>means</a:t>
            </a:r>
            <a:r>
              <a:rPr sz="2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30" dirty="0">
                <a:solidFill>
                  <a:srgbClr val="9900FF"/>
                </a:solidFill>
                <a:latin typeface="Cambria"/>
                <a:cs typeface="Cambria"/>
              </a:rPr>
              <a:t>you're </a:t>
            </a:r>
            <a:r>
              <a:rPr sz="2600" i="1" spc="-56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40" dirty="0">
                <a:solidFill>
                  <a:srgbClr val="9900FF"/>
                </a:solidFill>
                <a:latin typeface="Cambria"/>
                <a:cs typeface="Cambria"/>
              </a:rPr>
              <a:t>not </a:t>
            </a:r>
            <a:r>
              <a:rPr sz="2600" i="1" spc="130" dirty="0">
                <a:solidFill>
                  <a:srgbClr val="9900FF"/>
                </a:solidFill>
                <a:latin typeface="Cambria"/>
                <a:cs typeface="Cambria"/>
              </a:rPr>
              <a:t>responsible </a:t>
            </a:r>
            <a:r>
              <a:rPr sz="2600" i="1" spc="100" dirty="0">
                <a:solidFill>
                  <a:srgbClr val="9900FF"/>
                </a:solidFill>
                <a:latin typeface="Cambria"/>
                <a:cs typeface="Cambria"/>
              </a:rPr>
              <a:t>for </a:t>
            </a:r>
            <a:r>
              <a:rPr sz="2600" i="1" spc="135" dirty="0">
                <a:solidFill>
                  <a:srgbClr val="9900FF"/>
                </a:solidFill>
                <a:latin typeface="Cambria"/>
                <a:cs typeface="Cambria"/>
              </a:rPr>
              <a:t>the </a:t>
            </a:r>
            <a:r>
              <a:rPr sz="2600" i="1" spc="14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14" dirty="0">
                <a:solidFill>
                  <a:srgbClr val="9900FF"/>
                </a:solidFill>
                <a:latin typeface="Cambria"/>
                <a:cs typeface="Cambria"/>
              </a:rPr>
              <a:t>details</a:t>
            </a:r>
            <a:r>
              <a:rPr sz="26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00" dirty="0">
                <a:solidFill>
                  <a:srgbClr val="9900FF"/>
                </a:solidFill>
                <a:latin typeface="Cambria"/>
                <a:cs typeface="Cambria"/>
              </a:rPr>
              <a:t>for</a:t>
            </a:r>
            <a:r>
              <a:rPr sz="2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35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6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600" i="1" spc="170" dirty="0">
                <a:solidFill>
                  <a:srgbClr val="9900FF"/>
                </a:solidFill>
                <a:latin typeface="Cambria"/>
                <a:cs typeface="Cambria"/>
              </a:rPr>
              <a:t>Midterm)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189" y="428078"/>
            <a:ext cx="6557188" cy="455360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462821"/>
            <a:ext cx="6452892" cy="4528278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8472" y="1314693"/>
            <a:ext cx="6181401" cy="33843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31660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330" dirty="0"/>
              <a:t>t</a:t>
            </a:r>
            <a:r>
              <a:rPr spc="-270" dirty="0"/>
              <a:t> </a:t>
            </a:r>
            <a:r>
              <a:rPr spc="-385" dirty="0"/>
              <a:t>about</a:t>
            </a:r>
            <a:r>
              <a:rPr spc="-270" dirty="0"/>
              <a:t> </a:t>
            </a:r>
            <a:r>
              <a:rPr spc="-215" dirty="0"/>
              <a:t>heaps?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8472" y="1176924"/>
            <a:ext cx="6181725" cy="3522345"/>
            <a:chOff x="1688472" y="1176924"/>
            <a:chExt cx="6181725" cy="3522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8472" y="1314693"/>
              <a:ext cx="6181401" cy="3384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57424" y="1195974"/>
              <a:ext cx="1243330" cy="612140"/>
            </a:xfrm>
            <a:custGeom>
              <a:avLst/>
              <a:gdLst/>
              <a:ahLst/>
              <a:cxnLst/>
              <a:rect l="l" t="t" r="r" b="b"/>
              <a:pathLst>
                <a:path w="1243329" h="612139">
                  <a:moveTo>
                    <a:pt x="0" y="305999"/>
                  </a:moveTo>
                  <a:lnTo>
                    <a:pt x="3209" y="274713"/>
                  </a:lnTo>
                  <a:lnTo>
                    <a:pt x="12628" y="244330"/>
                  </a:lnTo>
                  <a:lnTo>
                    <a:pt x="48848" y="186890"/>
                  </a:lnTo>
                  <a:lnTo>
                    <a:pt x="106159" y="134912"/>
                  </a:lnTo>
                  <a:lnTo>
                    <a:pt x="141943" y="111355"/>
                  </a:lnTo>
                  <a:lnTo>
                    <a:pt x="182062" y="89625"/>
                  </a:lnTo>
                  <a:lnTo>
                    <a:pt x="226204" y="69875"/>
                  </a:lnTo>
                  <a:lnTo>
                    <a:pt x="274057" y="52259"/>
                  </a:lnTo>
                  <a:lnTo>
                    <a:pt x="325308" y="36932"/>
                  </a:lnTo>
                  <a:lnTo>
                    <a:pt x="379645" y="24046"/>
                  </a:lnTo>
                  <a:lnTo>
                    <a:pt x="436755" y="13757"/>
                  </a:lnTo>
                  <a:lnTo>
                    <a:pt x="496325" y="6216"/>
                  </a:lnTo>
                  <a:lnTo>
                    <a:pt x="558044" y="1579"/>
                  </a:lnTo>
                  <a:lnTo>
                    <a:pt x="621599" y="0"/>
                  </a:lnTo>
                  <a:lnTo>
                    <a:pt x="685154" y="1579"/>
                  </a:lnTo>
                  <a:lnTo>
                    <a:pt x="746874" y="6216"/>
                  </a:lnTo>
                  <a:lnTo>
                    <a:pt x="806444" y="13757"/>
                  </a:lnTo>
                  <a:lnTo>
                    <a:pt x="863554" y="24046"/>
                  </a:lnTo>
                  <a:lnTo>
                    <a:pt x="917891" y="36932"/>
                  </a:lnTo>
                  <a:lnTo>
                    <a:pt x="969142" y="52259"/>
                  </a:lnTo>
                  <a:lnTo>
                    <a:pt x="1016995" y="69875"/>
                  </a:lnTo>
                  <a:lnTo>
                    <a:pt x="1061137" y="89625"/>
                  </a:lnTo>
                  <a:lnTo>
                    <a:pt x="1101256" y="111355"/>
                  </a:lnTo>
                  <a:lnTo>
                    <a:pt x="1137040" y="134912"/>
                  </a:lnTo>
                  <a:lnTo>
                    <a:pt x="1168176" y="160142"/>
                  </a:lnTo>
                  <a:lnTo>
                    <a:pt x="1215254" y="215004"/>
                  </a:lnTo>
                  <a:lnTo>
                    <a:pt x="1239990" y="274713"/>
                  </a:lnTo>
                  <a:lnTo>
                    <a:pt x="1243199" y="305999"/>
                  </a:lnTo>
                  <a:lnTo>
                    <a:pt x="1230571" y="367669"/>
                  </a:lnTo>
                  <a:lnTo>
                    <a:pt x="1194351" y="425109"/>
                  </a:lnTo>
                  <a:lnTo>
                    <a:pt x="1137040" y="477087"/>
                  </a:lnTo>
                  <a:lnTo>
                    <a:pt x="1101256" y="500644"/>
                  </a:lnTo>
                  <a:lnTo>
                    <a:pt x="1061137" y="522374"/>
                  </a:lnTo>
                  <a:lnTo>
                    <a:pt x="1016995" y="542124"/>
                  </a:lnTo>
                  <a:lnTo>
                    <a:pt x="969142" y="559740"/>
                  </a:lnTo>
                  <a:lnTo>
                    <a:pt x="917891" y="575067"/>
                  </a:lnTo>
                  <a:lnTo>
                    <a:pt x="863554" y="587953"/>
                  </a:lnTo>
                  <a:lnTo>
                    <a:pt x="806444" y="598242"/>
                  </a:lnTo>
                  <a:lnTo>
                    <a:pt x="746874" y="605783"/>
                  </a:lnTo>
                  <a:lnTo>
                    <a:pt x="685154" y="610420"/>
                  </a:lnTo>
                  <a:lnTo>
                    <a:pt x="621599" y="611999"/>
                  </a:lnTo>
                  <a:lnTo>
                    <a:pt x="558044" y="610420"/>
                  </a:lnTo>
                  <a:lnTo>
                    <a:pt x="496325" y="605783"/>
                  </a:lnTo>
                  <a:lnTo>
                    <a:pt x="436755" y="598242"/>
                  </a:lnTo>
                  <a:lnTo>
                    <a:pt x="379645" y="587953"/>
                  </a:lnTo>
                  <a:lnTo>
                    <a:pt x="325308" y="575067"/>
                  </a:lnTo>
                  <a:lnTo>
                    <a:pt x="274057" y="559740"/>
                  </a:lnTo>
                  <a:lnTo>
                    <a:pt x="226204" y="542124"/>
                  </a:lnTo>
                  <a:lnTo>
                    <a:pt x="182062" y="522374"/>
                  </a:lnTo>
                  <a:lnTo>
                    <a:pt x="141943" y="500644"/>
                  </a:lnTo>
                  <a:lnTo>
                    <a:pt x="106159" y="477087"/>
                  </a:lnTo>
                  <a:lnTo>
                    <a:pt x="75023" y="451857"/>
                  </a:lnTo>
                  <a:lnTo>
                    <a:pt x="27945" y="396995"/>
                  </a:lnTo>
                  <a:lnTo>
                    <a:pt x="3209" y="337286"/>
                  </a:lnTo>
                  <a:lnTo>
                    <a:pt x="0" y="305999"/>
                  </a:lnTo>
                  <a:close/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8250" y="315404"/>
            <a:ext cx="331660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40" dirty="0">
                <a:latin typeface="Trebuchet MS"/>
                <a:cs typeface="Trebuchet MS"/>
              </a:rPr>
              <a:t>Wh</a:t>
            </a:r>
            <a:r>
              <a:rPr sz="3700" spc="-360" dirty="0">
                <a:latin typeface="Trebuchet MS"/>
                <a:cs typeface="Trebuchet MS"/>
              </a:rPr>
              <a:t>a</a:t>
            </a:r>
            <a:r>
              <a:rPr sz="3700" spc="-330" dirty="0">
                <a:latin typeface="Trebuchet MS"/>
                <a:cs typeface="Trebuchet MS"/>
              </a:rPr>
              <a:t>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85" dirty="0">
                <a:latin typeface="Trebuchet MS"/>
                <a:cs typeface="Trebuchet MS"/>
              </a:rPr>
              <a:t>about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15" dirty="0">
                <a:latin typeface="Trebuchet MS"/>
                <a:cs typeface="Trebuchet MS"/>
              </a:rPr>
              <a:t>heaps?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09250" y="177922"/>
            <a:ext cx="2615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90" dirty="0">
                <a:solidFill>
                  <a:srgbClr val="9900FF"/>
                </a:solidFill>
                <a:latin typeface="Cambria"/>
                <a:cs typeface="Cambria"/>
              </a:rPr>
              <a:t>This</a:t>
            </a:r>
            <a:r>
              <a:rPr sz="1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95" dirty="0">
                <a:solidFill>
                  <a:srgbClr val="9900FF"/>
                </a:solidFill>
                <a:latin typeface="Cambria"/>
                <a:cs typeface="Cambria"/>
              </a:rPr>
              <a:t>(well,</a:t>
            </a:r>
            <a:r>
              <a:rPr sz="1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105" dirty="0">
                <a:solidFill>
                  <a:srgbClr val="9900FF"/>
                </a:solidFill>
                <a:latin typeface="Cambria"/>
                <a:cs typeface="Cambria"/>
              </a:rPr>
              <a:t>decrease-key)</a:t>
            </a:r>
            <a:r>
              <a:rPr sz="16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70" dirty="0">
                <a:solidFill>
                  <a:srgbClr val="9900FF"/>
                </a:solidFill>
                <a:latin typeface="Cambria"/>
                <a:cs typeface="Cambria"/>
              </a:rPr>
              <a:t>is </a:t>
            </a:r>
            <a:r>
              <a:rPr sz="1600" i="1" spc="-3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100" dirty="0">
                <a:solidFill>
                  <a:srgbClr val="9900FF"/>
                </a:solidFill>
                <a:latin typeface="Cambria"/>
                <a:cs typeface="Cambria"/>
              </a:rPr>
              <a:t>something </a:t>
            </a:r>
            <a:r>
              <a:rPr sz="1600" i="1" spc="135" dirty="0">
                <a:solidFill>
                  <a:srgbClr val="9900FF"/>
                </a:solidFill>
                <a:latin typeface="Cambria"/>
                <a:cs typeface="Cambria"/>
              </a:rPr>
              <a:t>we </a:t>
            </a:r>
            <a:r>
              <a:rPr sz="1600" i="1" spc="105" dirty="0">
                <a:solidFill>
                  <a:srgbClr val="9900FF"/>
                </a:solidFill>
                <a:latin typeface="Cambria"/>
                <a:cs typeface="Cambria"/>
              </a:rPr>
              <a:t>need </a:t>
            </a:r>
            <a:r>
              <a:rPr sz="1600" i="1" spc="60" dirty="0">
                <a:solidFill>
                  <a:srgbClr val="9900FF"/>
                </a:solidFill>
                <a:latin typeface="Cambria"/>
                <a:cs typeface="Cambria"/>
              </a:rPr>
              <a:t>to </a:t>
            </a:r>
            <a:r>
              <a:rPr sz="1600" i="1" spc="105" dirty="0">
                <a:solidFill>
                  <a:srgbClr val="9900FF"/>
                </a:solidFill>
                <a:latin typeface="Cambria"/>
                <a:cs typeface="Cambria"/>
              </a:rPr>
              <a:t>do </a:t>
            </a:r>
            <a:r>
              <a:rPr sz="1600" i="1" spc="85" dirty="0">
                <a:solidFill>
                  <a:srgbClr val="9900FF"/>
                </a:solidFill>
                <a:latin typeface="Cambria"/>
                <a:cs typeface="Cambria"/>
              </a:rPr>
              <a:t>a </a:t>
            </a:r>
            <a:r>
              <a:rPr sz="1600" i="1" spc="-34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55" dirty="0">
                <a:solidFill>
                  <a:srgbClr val="9900FF"/>
                </a:solidFill>
                <a:latin typeface="Cambria"/>
                <a:cs typeface="Cambria"/>
              </a:rPr>
              <a:t>lot</a:t>
            </a:r>
            <a:r>
              <a:rPr sz="16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105" dirty="0">
                <a:solidFill>
                  <a:srgbClr val="9900FF"/>
                </a:solidFill>
                <a:latin typeface="Cambria"/>
                <a:cs typeface="Cambria"/>
              </a:rPr>
              <a:t>in</a:t>
            </a:r>
            <a:r>
              <a:rPr sz="16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600" i="1" spc="65" dirty="0">
                <a:solidFill>
                  <a:srgbClr val="9900FF"/>
                </a:solidFill>
                <a:latin typeface="Cambria"/>
                <a:cs typeface="Cambria"/>
              </a:rPr>
              <a:t>Dijkstra's!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4775" y="1314693"/>
            <a:ext cx="6441440" cy="3384550"/>
            <a:chOff x="1534775" y="1314693"/>
            <a:chExt cx="6441440" cy="3384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8472" y="1314693"/>
              <a:ext cx="6181401" cy="3384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53825" y="2571750"/>
              <a:ext cx="6403340" cy="612140"/>
            </a:xfrm>
            <a:custGeom>
              <a:avLst/>
              <a:gdLst/>
              <a:ahLst/>
              <a:cxnLst/>
              <a:rect l="l" t="t" r="r" b="b"/>
              <a:pathLst>
                <a:path w="6403340" h="612139">
                  <a:moveTo>
                    <a:pt x="0" y="305999"/>
                  </a:moveTo>
                  <a:lnTo>
                    <a:pt x="2520" y="293853"/>
                  </a:lnTo>
                  <a:lnTo>
                    <a:pt x="10044" y="281769"/>
                  </a:lnTo>
                  <a:lnTo>
                    <a:pt x="39881" y="257842"/>
                  </a:lnTo>
                  <a:lnTo>
                    <a:pt x="89066" y="234319"/>
                  </a:lnTo>
                  <a:lnTo>
                    <a:pt x="157152" y="211303"/>
                  </a:lnTo>
                  <a:lnTo>
                    <a:pt x="198144" y="200018"/>
                  </a:lnTo>
                  <a:lnTo>
                    <a:pt x="243695" y="188898"/>
                  </a:lnTo>
                  <a:lnTo>
                    <a:pt x="293749" y="177957"/>
                  </a:lnTo>
                  <a:lnTo>
                    <a:pt x="348250" y="167207"/>
                  </a:lnTo>
                  <a:lnTo>
                    <a:pt x="407143" y="156660"/>
                  </a:lnTo>
                  <a:lnTo>
                    <a:pt x="470372" y="146331"/>
                  </a:lnTo>
                  <a:lnTo>
                    <a:pt x="537881" y="136231"/>
                  </a:lnTo>
                  <a:lnTo>
                    <a:pt x="609614" y="126373"/>
                  </a:lnTo>
                  <a:lnTo>
                    <a:pt x="685517" y="116771"/>
                  </a:lnTo>
                  <a:lnTo>
                    <a:pt x="765533" y="107437"/>
                  </a:lnTo>
                  <a:lnTo>
                    <a:pt x="849607" y="98384"/>
                  </a:lnTo>
                  <a:lnTo>
                    <a:pt x="937682" y="89625"/>
                  </a:lnTo>
                  <a:lnTo>
                    <a:pt x="978023" y="85836"/>
                  </a:lnTo>
                  <a:lnTo>
                    <a:pt x="1018986" y="82123"/>
                  </a:lnTo>
                  <a:lnTo>
                    <a:pt x="1060559" y="78485"/>
                  </a:lnTo>
                  <a:lnTo>
                    <a:pt x="1102731" y="74923"/>
                  </a:lnTo>
                  <a:lnTo>
                    <a:pt x="1145489" y="71437"/>
                  </a:lnTo>
                  <a:lnTo>
                    <a:pt x="1188822" y="68028"/>
                  </a:lnTo>
                  <a:lnTo>
                    <a:pt x="1232718" y="64697"/>
                  </a:lnTo>
                  <a:lnTo>
                    <a:pt x="1277165" y="61443"/>
                  </a:lnTo>
                  <a:lnTo>
                    <a:pt x="1322152" y="58268"/>
                  </a:lnTo>
                  <a:lnTo>
                    <a:pt x="1367666" y="55171"/>
                  </a:lnTo>
                  <a:lnTo>
                    <a:pt x="1413697" y="52153"/>
                  </a:lnTo>
                  <a:lnTo>
                    <a:pt x="1460231" y="49215"/>
                  </a:lnTo>
                  <a:lnTo>
                    <a:pt x="1507258" y="46357"/>
                  </a:lnTo>
                  <a:lnTo>
                    <a:pt x="1554765" y="43580"/>
                  </a:lnTo>
                  <a:lnTo>
                    <a:pt x="1602740" y="40884"/>
                  </a:lnTo>
                  <a:lnTo>
                    <a:pt x="1651173" y="38269"/>
                  </a:lnTo>
                  <a:lnTo>
                    <a:pt x="1700051" y="35736"/>
                  </a:lnTo>
                  <a:lnTo>
                    <a:pt x="1749362" y="33286"/>
                  </a:lnTo>
                  <a:lnTo>
                    <a:pt x="1799094" y="30919"/>
                  </a:lnTo>
                  <a:lnTo>
                    <a:pt x="1849237" y="28635"/>
                  </a:lnTo>
                  <a:lnTo>
                    <a:pt x="1899777" y="26434"/>
                  </a:lnTo>
                  <a:lnTo>
                    <a:pt x="1950703" y="24319"/>
                  </a:lnTo>
                  <a:lnTo>
                    <a:pt x="2002004" y="22287"/>
                  </a:lnTo>
                  <a:lnTo>
                    <a:pt x="2053667" y="20342"/>
                  </a:lnTo>
                  <a:lnTo>
                    <a:pt x="2105681" y="18482"/>
                  </a:lnTo>
                  <a:lnTo>
                    <a:pt x="2158034" y="16708"/>
                  </a:lnTo>
                  <a:lnTo>
                    <a:pt x="2210714" y="15020"/>
                  </a:lnTo>
                  <a:lnTo>
                    <a:pt x="2263709" y="13420"/>
                  </a:lnTo>
                  <a:lnTo>
                    <a:pt x="2317008" y="11908"/>
                  </a:lnTo>
                  <a:lnTo>
                    <a:pt x="2370599" y="10483"/>
                  </a:lnTo>
                  <a:lnTo>
                    <a:pt x="2424469" y="9147"/>
                  </a:lnTo>
                  <a:lnTo>
                    <a:pt x="2478608" y="7900"/>
                  </a:lnTo>
                  <a:lnTo>
                    <a:pt x="2533003" y="6743"/>
                  </a:lnTo>
                  <a:lnTo>
                    <a:pt x="2587643" y="5675"/>
                  </a:lnTo>
                  <a:lnTo>
                    <a:pt x="2642516" y="4698"/>
                  </a:lnTo>
                  <a:lnTo>
                    <a:pt x="2697609" y="3811"/>
                  </a:lnTo>
                  <a:lnTo>
                    <a:pt x="2752912" y="3016"/>
                  </a:lnTo>
                  <a:lnTo>
                    <a:pt x="2808412" y="2313"/>
                  </a:lnTo>
                  <a:lnTo>
                    <a:pt x="2864098" y="1702"/>
                  </a:lnTo>
                  <a:lnTo>
                    <a:pt x="2919957" y="1184"/>
                  </a:lnTo>
                  <a:lnTo>
                    <a:pt x="2975979" y="759"/>
                  </a:lnTo>
                  <a:lnTo>
                    <a:pt x="3032151" y="427"/>
                  </a:lnTo>
                  <a:lnTo>
                    <a:pt x="3088461" y="190"/>
                  </a:lnTo>
                  <a:lnTo>
                    <a:pt x="3144898" y="47"/>
                  </a:lnTo>
                  <a:lnTo>
                    <a:pt x="3201449" y="0"/>
                  </a:lnTo>
                  <a:lnTo>
                    <a:pt x="3281584" y="93"/>
                  </a:lnTo>
                  <a:lnTo>
                    <a:pt x="3361234" y="374"/>
                  </a:lnTo>
                  <a:lnTo>
                    <a:pt x="3440377" y="839"/>
                  </a:lnTo>
                  <a:lnTo>
                    <a:pt x="3518991" y="1486"/>
                  </a:lnTo>
                  <a:lnTo>
                    <a:pt x="3597051" y="2313"/>
                  </a:lnTo>
                  <a:lnTo>
                    <a:pt x="3674536" y="3317"/>
                  </a:lnTo>
                  <a:lnTo>
                    <a:pt x="3751422" y="4498"/>
                  </a:lnTo>
                  <a:lnTo>
                    <a:pt x="3827687" y="5851"/>
                  </a:lnTo>
                  <a:lnTo>
                    <a:pt x="3903307" y="7376"/>
                  </a:lnTo>
                  <a:lnTo>
                    <a:pt x="3978260" y="9070"/>
                  </a:lnTo>
                  <a:lnTo>
                    <a:pt x="4052522" y="10930"/>
                  </a:lnTo>
                  <a:lnTo>
                    <a:pt x="4126071" y="12955"/>
                  </a:lnTo>
                  <a:lnTo>
                    <a:pt x="4198883" y="15143"/>
                  </a:lnTo>
                  <a:lnTo>
                    <a:pt x="4270937" y="17491"/>
                  </a:lnTo>
                  <a:lnTo>
                    <a:pt x="4342208" y="19996"/>
                  </a:lnTo>
                  <a:lnTo>
                    <a:pt x="4412674" y="22658"/>
                  </a:lnTo>
                  <a:lnTo>
                    <a:pt x="4482313" y="25473"/>
                  </a:lnTo>
                  <a:lnTo>
                    <a:pt x="4551100" y="28440"/>
                  </a:lnTo>
                  <a:lnTo>
                    <a:pt x="4619014" y="31556"/>
                  </a:lnTo>
                  <a:lnTo>
                    <a:pt x="4686031" y="34819"/>
                  </a:lnTo>
                  <a:lnTo>
                    <a:pt x="4752128" y="38227"/>
                  </a:lnTo>
                  <a:lnTo>
                    <a:pt x="4817283" y="41777"/>
                  </a:lnTo>
                  <a:lnTo>
                    <a:pt x="4881472" y="45469"/>
                  </a:lnTo>
                  <a:lnTo>
                    <a:pt x="4944673" y="49298"/>
                  </a:lnTo>
                  <a:lnTo>
                    <a:pt x="5006862" y="53263"/>
                  </a:lnTo>
                  <a:lnTo>
                    <a:pt x="5068017" y="57363"/>
                  </a:lnTo>
                  <a:lnTo>
                    <a:pt x="5128115" y="61594"/>
                  </a:lnTo>
                  <a:lnTo>
                    <a:pt x="5187133" y="65955"/>
                  </a:lnTo>
                  <a:lnTo>
                    <a:pt x="5245047" y="70443"/>
                  </a:lnTo>
                  <a:lnTo>
                    <a:pt x="5301836" y="75056"/>
                  </a:lnTo>
                  <a:lnTo>
                    <a:pt x="5357476" y="79792"/>
                  </a:lnTo>
                  <a:lnTo>
                    <a:pt x="5411943" y="84649"/>
                  </a:lnTo>
                  <a:lnTo>
                    <a:pt x="5465216" y="89625"/>
                  </a:lnTo>
                  <a:lnTo>
                    <a:pt x="5517272" y="94717"/>
                  </a:lnTo>
                  <a:lnTo>
                    <a:pt x="5568087" y="99923"/>
                  </a:lnTo>
                  <a:lnTo>
                    <a:pt x="5617638" y="105241"/>
                  </a:lnTo>
                  <a:lnTo>
                    <a:pt x="5665902" y="110669"/>
                  </a:lnTo>
                  <a:lnTo>
                    <a:pt x="5712858" y="116205"/>
                  </a:lnTo>
                  <a:lnTo>
                    <a:pt x="5758481" y="121846"/>
                  </a:lnTo>
                  <a:lnTo>
                    <a:pt x="5802748" y="127590"/>
                  </a:lnTo>
                  <a:lnTo>
                    <a:pt x="5845638" y="133435"/>
                  </a:lnTo>
                  <a:lnTo>
                    <a:pt x="5887126" y="139379"/>
                  </a:lnTo>
                  <a:lnTo>
                    <a:pt x="5927190" y="145420"/>
                  </a:lnTo>
                  <a:lnTo>
                    <a:pt x="5965808" y="151555"/>
                  </a:lnTo>
                  <a:lnTo>
                    <a:pt x="6038610" y="164101"/>
                  </a:lnTo>
                  <a:lnTo>
                    <a:pt x="6105349" y="176998"/>
                  </a:lnTo>
                  <a:lnTo>
                    <a:pt x="6165841" y="190229"/>
                  </a:lnTo>
                  <a:lnTo>
                    <a:pt x="6219904" y="203776"/>
                  </a:lnTo>
                  <a:lnTo>
                    <a:pt x="6267353" y="217623"/>
                  </a:lnTo>
                  <a:lnTo>
                    <a:pt x="6308006" y="231751"/>
                  </a:lnTo>
                  <a:lnTo>
                    <a:pt x="6355840" y="253432"/>
                  </a:lnTo>
                  <a:lnTo>
                    <a:pt x="6387350" y="275648"/>
                  </a:lnTo>
                  <a:lnTo>
                    <a:pt x="6402899" y="305999"/>
                  </a:lnTo>
                  <a:lnTo>
                    <a:pt x="6378698" y="343812"/>
                  </a:lnTo>
                  <a:lnTo>
                    <a:pt x="6341678" y="365856"/>
                  </a:lnTo>
                  <a:lnTo>
                    <a:pt x="6288541" y="387346"/>
                  </a:lnTo>
                  <a:lnTo>
                    <a:pt x="6244467" y="401336"/>
                  </a:lnTo>
                  <a:lnTo>
                    <a:pt x="6193688" y="415035"/>
                  </a:lnTo>
                  <a:lnTo>
                    <a:pt x="6136387" y="428427"/>
                  </a:lnTo>
                  <a:lnTo>
                    <a:pt x="6072749" y="441493"/>
                  </a:lnTo>
                  <a:lnTo>
                    <a:pt x="6002955" y="454216"/>
                  </a:lnTo>
                  <a:lnTo>
                    <a:pt x="5927190" y="466579"/>
                  </a:lnTo>
                  <a:lnTo>
                    <a:pt x="5887126" y="472620"/>
                  </a:lnTo>
                  <a:lnTo>
                    <a:pt x="5845638" y="478564"/>
                  </a:lnTo>
                  <a:lnTo>
                    <a:pt x="5802748" y="484409"/>
                  </a:lnTo>
                  <a:lnTo>
                    <a:pt x="5758481" y="490153"/>
                  </a:lnTo>
                  <a:lnTo>
                    <a:pt x="5712858" y="495794"/>
                  </a:lnTo>
                  <a:lnTo>
                    <a:pt x="5665902" y="501330"/>
                  </a:lnTo>
                  <a:lnTo>
                    <a:pt x="5617638" y="506758"/>
                  </a:lnTo>
                  <a:lnTo>
                    <a:pt x="5568087" y="512076"/>
                  </a:lnTo>
                  <a:lnTo>
                    <a:pt x="5517272" y="517282"/>
                  </a:lnTo>
                  <a:lnTo>
                    <a:pt x="5465216" y="522374"/>
                  </a:lnTo>
                  <a:lnTo>
                    <a:pt x="5411943" y="527350"/>
                  </a:lnTo>
                  <a:lnTo>
                    <a:pt x="5357476" y="532207"/>
                  </a:lnTo>
                  <a:lnTo>
                    <a:pt x="5301836" y="536943"/>
                  </a:lnTo>
                  <a:lnTo>
                    <a:pt x="5245047" y="541556"/>
                  </a:lnTo>
                  <a:lnTo>
                    <a:pt x="5187133" y="546044"/>
                  </a:lnTo>
                  <a:lnTo>
                    <a:pt x="5128115" y="550405"/>
                  </a:lnTo>
                  <a:lnTo>
                    <a:pt x="5068017" y="554636"/>
                  </a:lnTo>
                  <a:lnTo>
                    <a:pt x="5006862" y="558736"/>
                  </a:lnTo>
                  <a:lnTo>
                    <a:pt x="4944673" y="562701"/>
                  </a:lnTo>
                  <a:lnTo>
                    <a:pt x="4881472" y="566530"/>
                  </a:lnTo>
                  <a:lnTo>
                    <a:pt x="4817283" y="570222"/>
                  </a:lnTo>
                  <a:lnTo>
                    <a:pt x="4752128" y="573772"/>
                  </a:lnTo>
                  <a:lnTo>
                    <a:pt x="4686031" y="577180"/>
                  </a:lnTo>
                  <a:lnTo>
                    <a:pt x="4619014" y="580443"/>
                  </a:lnTo>
                  <a:lnTo>
                    <a:pt x="4551100" y="583559"/>
                  </a:lnTo>
                  <a:lnTo>
                    <a:pt x="4482313" y="586526"/>
                  </a:lnTo>
                  <a:lnTo>
                    <a:pt x="4412674" y="589341"/>
                  </a:lnTo>
                  <a:lnTo>
                    <a:pt x="4342208" y="592003"/>
                  </a:lnTo>
                  <a:lnTo>
                    <a:pt x="4270937" y="594508"/>
                  </a:lnTo>
                  <a:lnTo>
                    <a:pt x="4198883" y="596856"/>
                  </a:lnTo>
                  <a:lnTo>
                    <a:pt x="4126071" y="599044"/>
                  </a:lnTo>
                  <a:lnTo>
                    <a:pt x="4052522" y="601069"/>
                  </a:lnTo>
                  <a:lnTo>
                    <a:pt x="3978260" y="602929"/>
                  </a:lnTo>
                  <a:lnTo>
                    <a:pt x="3903307" y="604623"/>
                  </a:lnTo>
                  <a:lnTo>
                    <a:pt x="3827687" y="606148"/>
                  </a:lnTo>
                  <a:lnTo>
                    <a:pt x="3751422" y="607501"/>
                  </a:lnTo>
                  <a:lnTo>
                    <a:pt x="3674536" y="608682"/>
                  </a:lnTo>
                  <a:lnTo>
                    <a:pt x="3597051" y="609686"/>
                  </a:lnTo>
                  <a:lnTo>
                    <a:pt x="3518991" y="610513"/>
                  </a:lnTo>
                  <a:lnTo>
                    <a:pt x="3440377" y="611160"/>
                  </a:lnTo>
                  <a:lnTo>
                    <a:pt x="3361234" y="611625"/>
                  </a:lnTo>
                  <a:lnTo>
                    <a:pt x="3281584" y="611906"/>
                  </a:lnTo>
                  <a:lnTo>
                    <a:pt x="3201449" y="611999"/>
                  </a:lnTo>
                  <a:lnTo>
                    <a:pt x="3121315" y="611906"/>
                  </a:lnTo>
                  <a:lnTo>
                    <a:pt x="3041665" y="611625"/>
                  </a:lnTo>
                  <a:lnTo>
                    <a:pt x="2962522" y="611160"/>
                  </a:lnTo>
                  <a:lnTo>
                    <a:pt x="2883908" y="610513"/>
                  </a:lnTo>
                  <a:lnTo>
                    <a:pt x="2805847" y="609686"/>
                  </a:lnTo>
                  <a:lnTo>
                    <a:pt x="2728363" y="608682"/>
                  </a:lnTo>
                  <a:lnTo>
                    <a:pt x="2651476" y="607501"/>
                  </a:lnTo>
                  <a:lnTo>
                    <a:pt x="2575212" y="606148"/>
                  </a:lnTo>
                  <a:lnTo>
                    <a:pt x="2499592" y="604623"/>
                  </a:lnTo>
                  <a:lnTo>
                    <a:pt x="2424639" y="602929"/>
                  </a:lnTo>
                  <a:lnTo>
                    <a:pt x="2350377" y="601069"/>
                  </a:lnTo>
                  <a:lnTo>
                    <a:pt x="2276828" y="599044"/>
                  </a:lnTo>
                  <a:lnTo>
                    <a:pt x="2204016" y="596856"/>
                  </a:lnTo>
                  <a:lnTo>
                    <a:pt x="2131962" y="594508"/>
                  </a:lnTo>
                  <a:lnTo>
                    <a:pt x="2060691" y="592003"/>
                  </a:lnTo>
                  <a:lnTo>
                    <a:pt x="1990225" y="589341"/>
                  </a:lnTo>
                  <a:lnTo>
                    <a:pt x="1920586" y="586526"/>
                  </a:lnTo>
                  <a:lnTo>
                    <a:pt x="1851799" y="583559"/>
                  </a:lnTo>
                  <a:lnTo>
                    <a:pt x="1783885" y="580443"/>
                  </a:lnTo>
                  <a:lnTo>
                    <a:pt x="1716868" y="577180"/>
                  </a:lnTo>
                  <a:lnTo>
                    <a:pt x="1650771" y="573772"/>
                  </a:lnTo>
                  <a:lnTo>
                    <a:pt x="1585616" y="570222"/>
                  </a:lnTo>
                  <a:lnTo>
                    <a:pt x="1521427" y="566530"/>
                  </a:lnTo>
                  <a:lnTo>
                    <a:pt x="1458226" y="562701"/>
                  </a:lnTo>
                  <a:lnTo>
                    <a:pt x="1396037" y="558736"/>
                  </a:lnTo>
                  <a:lnTo>
                    <a:pt x="1334882" y="554636"/>
                  </a:lnTo>
                  <a:lnTo>
                    <a:pt x="1274784" y="550405"/>
                  </a:lnTo>
                  <a:lnTo>
                    <a:pt x="1215766" y="546044"/>
                  </a:lnTo>
                  <a:lnTo>
                    <a:pt x="1157852" y="541556"/>
                  </a:lnTo>
                  <a:lnTo>
                    <a:pt x="1101063" y="536943"/>
                  </a:lnTo>
                  <a:lnTo>
                    <a:pt x="1045423" y="532207"/>
                  </a:lnTo>
                  <a:lnTo>
                    <a:pt x="990956" y="527350"/>
                  </a:lnTo>
                  <a:lnTo>
                    <a:pt x="937682" y="522374"/>
                  </a:lnTo>
                  <a:lnTo>
                    <a:pt x="885627" y="517282"/>
                  </a:lnTo>
                  <a:lnTo>
                    <a:pt x="834812" y="512076"/>
                  </a:lnTo>
                  <a:lnTo>
                    <a:pt x="785261" y="506758"/>
                  </a:lnTo>
                  <a:lnTo>
                    <a:pt x="736997" y="501330"/>
                  </a:lnTo>
                  <a:lnTo>
                    <a:pt x="690041" y="495794"/>
                  </a:lnTo>
                  <a:lnTo>
                    <a:pt x="644418" y="490153"/>
                  </a:lnTo>
                  <a:lnTo>
                    <a:pt x="600151" y="484409"/>
                  </a:lnTo>
                  <a:lnTo>
                    <a:pt x="557261" y="478564"/>
                  </a:lnTo>
                  <a:lnTo>
                    <a:pt x="515773" y="472620"/>
                  </a:lnTo>
                  <a:lnTo>
                    <a:pt x="475709" y="466579"/>
                  </a:lnTo>
                  <a:lnTo>
                    <a:pt x="437091" y="460444"/>
                  </a:lnTo>
                  <a:lnTo>
                    <a:pt x="364289" y="447898"/>
                  </a:lnTo>
                  <a:lnTo>
                    <a:pt x="297550" y="435001"/>
                  </a:lnTo>
                  <a:lnTo>
                    <a:pt x="237058" y="421770"/>
                  </a:lnTo>
                  <a:lnTo>
                    <a:pt x="182995" y="408223"/>
                  </a:lnTo>
                  <a:lnTo>
                    <a:pt x="135546" y="394376"/>
                  </a:lnTo>
                  <a:lnTo>
                    <a:pt x="94893" y="380248"/>
                  </a:lnTo>
                  <a:lnTo>
                    <a:pt x="47059" y="358567"/>
                  </a:lnTo>
                  <a:lnTo>
                    <a:pt x="15549" y="336351"/>
                  </a:lnTo>
                  <a:lnTo>
                    <a:pt x="983" y="313659"/>
                  </a:lnTo>
                  <a:lnTo>
                    <a:pt x="0" y="305999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8250" y="315404"/>
            <a:ext cx="331660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40" dirty="0">
                <a:latin typeface="Trebuchet MS"/>
                <a:cs typeface="Trebuchet MS"/>
              </a:rPr>
              <a:t>Wh</a:t>
            </a:r>
            <a:r>
              <a:rPr sz="3700" spc="-360" dirty="0">
                <a:latin typeface="Trebuchet MS"/>
                <a:cs typeface="Trebuchet MS"/>
              </a:rPr>
              <a:t>a</a:t>
            </a:r>
            <a:r>
              <a:rPr sz="3700" spc="-330" dirty="0">
                <a:latin typeface="Trebuchet MS"/>
                <a:cs typeface="Trebuchet MS"/>
              </a:rPr>
              <a:t>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85" dirty="0">
                <a:latin typeface="Trebuchet MS"/>
                <a:cs typeface="Trebuchet MS"/>
              </a:rPr>
              <a:t>about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15" dirty="0">
                <a:latin typeface="Trebuchet MS"/>
                <a:cs typeface="Trebuchet MS"/>
              </a:rPr>
              <a:t>heaps?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0" marR="508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This</a:t>
            </a:r>
            <a:r>
              <a:rPr spc="25" dirty="0"/>
              <a:t> </a:t>
            </a:r>
            <a:r>
              <a:rPr spc="95" dirty="0"/>
              <a:t>(well,</a:t>
            </a:r>
            <a:r>
              <a:rPr spc="25" dirty="0"/>
              <a:t> </a:t>
            </a:r>
            <a:r>
              <a:rPr spc="105" dirty="0"/>
              <a:t>decrease-key)</a:t>
            </a:r>
            <a:r>
              <a:rPr spc="25" dirty="0"/>
              <a:t> </a:t>
            </a:r>
            <a:r>
              <a:rPr spc="70" dirty="0"/>
              <a:t>is </a:t>
            </a:r>
            <a:r>
              <a:rPr spc="-335" dirty="0"/>
              <a:t> </a:t>
            </a:r>
            <a:r>
              <a:rPr spc="100" dirty="0"/>
              <a:t>something </a:t>
            </a:r>
            <a:r>
              <a:rPr spc="135" dirty="0"/>
              <a:t>we </a:t>
            </a:r>
            <a:r>
              <a:rPr spc="105" dirty="0"/>
              <a:t>need </a:t>
            </a:r>
            <a:r>
              <a:rPr spc="60" dirty="0"/>
              <a:t>to </a:t>
            </a:r>
            <a:r>
              <a:rPr spc="105" dirty="0"/>
              <a:t>do </a:t>
            </a:r>
            <a:r>
              <a:rPr spc="85" dirty="0"/>
              <a:t>a </a:t>
            </a:r>
            <a:r>
              <a:rPr spc="-340" dirty="0"/>
              <a:t> </a:t>
            </a:r>
            <a:r>
              <a:rPr spc="55" dirty="0"/>
              <a:t>lot</a:t>
            </a:r>
            <a:r>
              <a:rPr spc="20" dirty="0"/>
              <a:t> </a:t>
            </a:r>
            <a:r>
              <a:rPr spc="105" dirty="0"/>
              <a:t>in</a:t>
            </a:r>
            <a:r>
              <a:rPr spc="20" dirty="0"/>
              <a:t> </a:t>
            </a:r>
            <a:r>
              <a:rPr spc="65" dirty="0"/>
              <a:t>Dijkstra's!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825" y="2964496"/>
            <a:ext cx="718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165" dirty="0">
                <a:solidFill>
                  <a:srgbClr val="0000FF"/>
                </a:solidFill>
                <a:latin typeface="Cambria"/>
                <a:cs typeface="Cambria"/>
              </a:rPr>
              <a:t>Hmm…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4306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5" dirty="0"/>
              <a:t>W</a:t>
            </a:r>
            <a:r>
              <a:rPr spc="-270" dirty="0"/>
              <a:t>e'll </a:t>
            </a:r>
            <a:r>
              <a:rPr spc="-305" dirty="0"/>
              <a:t>usually</a:t>
            </a:r>
            <a:r>
              <a:rPr spc="-270" dirty="0"/>
              <a:t> </a:t>
            </a:r>
            <a:r>
              <a:rPr spc="-395" dirty="0"/>
              <a:t>pretend</a:t>
            </a:r>
            <a:r>
              <a:rPr spc="-270" dirty="0"/>
              <a:t> </a:t>
            </a:r>
            <a:r>
              <a:rPr spc="-350" dirty="0"/>
              <a:t>these</a:t>
            </a:r>
            <a:r>
              <a:rPr spc="-270" dirty="0"/>
              <a:t> </a:t>
            </a:r>
            <a:r>
              <a:rPr spc="-340" dirty="0"/>
              <a:t>don't</a:t>
            </a:r>
            <a:r>
              <a:rPr spc="-270" dirty="0"/>
              <a:t> </a:t>
            </a:r>
            <a:r>
              <a:rPr spc="-305" dirty="0"/>
              <a:t>exist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8750" y="1704650"/>
            <a:ext cx="723900" cy="735965"/>
            <a:chOff x="1248750" y="1704650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1267800" y="1723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800" y="1723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5377" y="18465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34116" y="1675550"/>
            <a:ext cx="1843405" cy="735965"/>
            <a:chOff x="1834116" y="1675550"/>
            <a:chExt cx="1843405" cy="735965"/>
          </a:xfrm>
        </p:grpSpPr>
        <p:sp>
          <p:nvSpPr>
            <p:cNvPr id="8" name="object 8"/>
            <p:cNvSpPr/>
            <p:nvPr/>
          </p:nvSpPr>
          <p:spPr>
            <a:xfrm>
              <a:off x="1853166" y="2289953"/>
              <a:ext cx="1219835" cy="29209"/>
            </a:xfrm>
            <a:custGeom>
              <a:avLst/>
              <a:gdLst/>
              <a:ahLst/>
              <a:cxnLst/>
              <a:rect l="l" t="t" r="r" b="b"/>
              <a:pathLst>
                <a:path w="1219835" h="29210">
                  <a:moveTo>
                    <a:pt x="0" y="29099"/>
                  </a:moveTo>
                  <a:lnTo>
                    <a:pt x="12194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2300" y="16946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72300" y="16946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03800" y="181741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6250" y="1376465"/>
            <a:ext cx="3050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Allowing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multiple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357" rIns="0" bIns="0" rtlCol="0">
            <a:spAutoFit/>
          </a:bodyPr>
          <a:lstStyle/>
          <a:p>
            <a:pPr marL="395732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/>
              <a:t>between</a:t>
            </a:r>
            <a:r>
              <a:rPr sz="2000" spc="20" dirty="0"/>
              <a:t> </a:t>
            </a:r>
            <a:r>
              <a:rPr sz="2000" spc="150" dirty="0"/>
              <a:t>the</a:t>
            </a:r>
            <a:r>
              <a:rPr sz="2000" spc="25" dirty="0"/>
              <a:t> </a:t>
            </a:r>
            <a:r>
              <a:rPr sz="2000" spc="180" dirty="0"/>
              <a:t>same</a:t>
            </a:r>
            <a:r>
              <a:rPr sz="2000" spc="25" dirty="0"/>
              <a:t> </a:t>
            </a:r>
            <a:r>
              <a:rPr sz="2000" spc="140" dirty="0"/>
              <a:t>two</a:t>
            </a:r>
            <a:r>
              <a:rPr sz="2000" spc="25" dirty="0"/>
              <a:t> </a:t>
            </a:r>
            <a:r>
              <a:rPr sz="2000" spc="120" dirty="0"/>
              <a:t>vertices </a:t>
            </a:r>
            <a:r>
              <a:rPr sz="2000" spc="-425" dirty="0"/>
              <a:t> </a:t>
            </a:r>
            <a:r>
              <a:rPr sz="2000" spc="140" dirty="0"/>
              <a:t>was </a:t>
            </a:r>
            <a:r>
              <a:rPr sz="2000" spc="160" dirty="0"/>
              <a:t>important </a:t>
            </a:r>
            <a:r>
              <a:rPr sz="2000" spc="145" dirty="0"/>
              <a:t>for </a:t>
            </a:r>
            <a:r>
              <a:rPr sz="2000" spc="150" dirty="0"/>
              <a:t>Karger's </a:t>
            </a:r>
            <a:r>
              <a:rPr sz="2000" spc="155" dirty="0"/>
              <a:t> </a:t>
            </a:r>
            <a:r>
              <a:rPr sz="2000" spc="175" dirty="0"/>
              <a:t>Algorithm, </a:t>
            </a:r>
            <a:r>
              <a:rPr sz="2000" spc="135" dirty="0"/>
              <a:t>but </a:t>
            </a:r>
            <a:r>
              <a:rPr sz="2000" spc="120" dirty="0"/>
              <a:t>we </a:t>
            </a:r>
            <a:r>
              <a:rPr sz="2000" spc="140" dirty="0"/>
              <a:t>generally </a:t>
            </a:r>
            <a:r>
              <a:rPr sz="2000" spc="145" dirty="0"/>
              <a:t> </a:t>
            </a:r>
            <a:r>
              <a:rPr sz="2000" spc="170" dirty="0"/>
              <a:t>don't </a:t>
            </a:r>
            <a:r>
              <a:rPr sz="2000" spc="165" dirty="0"/>
              <a:t>think </a:t>
            </a:r>
            <a:r>
              <a:rPr sz="2000" spc="140" dirty="0"/>
              <a:t>about </a:t>
            </a:r>
            <a:r>
              <a:rPr sz="2000" spc="145" dirty="0"/>
              <a:t>these </a:t>
            </a:r>
            <a:r>
              <a:rPr sz="2000" spc="150" dirty="0"/>
              <a:t> </a:t>
            </a:r>
            <a:r>
              <a:rPr sz="2000" spc="204" dirty="0"/>
              <a:t>"multigraphs" </a:t>
            </a:r>
            <a:r>
              <a:rPr sz="2000" spc="165" dirty="0"/>
              <a:t>when </a:t>
            </a:r>
            <a:r>
              <a:rPr sz="2000" spc="120" dirty="0"/>
              <a:t>we </a:t>
            </a:r>
            <a:r>
              <a:rPr sz="2000" spc="135" dirty="0"/>
              <a:t>talk </a:t>
            </a:r>
            <a:r>
              <a:rPr sz="2000" spc="140" dirty="0"/>
              <a:t> about</a:t>
            </a:r>
            <a:r>
              <a:rPr sz="2000" spc="25" dirty="0"/>
              <a:t> </a:t>
            </a:r>
            <a:r>
              <a:rPr sz="2000" spc="155" dirty="0"/>
              <a:t>graphs.</a:t>
            </a:r>
            <a:endParaRPr sz="2000"/>
          </a:p>
        </p:txBody>
      </p:sp>
      <p:sp>
        <p:nvSpPr>
          <p:cNvPr id="14" name="object 14"/>
          <p:cNvSpPr/>
          <p:nvPr/>
        </p:nvSpPr>
        <p:spPr>
          <a:xfrm>
            <a:off x="1853166" y="1796746"/>
            <a:ext cx="1219835" cy="29209"/>
          </a:xfrm>
          <a:custGeom>
            <a:avLst/>
            <a:gdLst/>
            <a:ahLst/>
            <a:cxnLst/>
            <a:rect l="l" t="t" r="r" b="b"/>
            <a:pathLst>
              <a:path w="1219835" h="29210">
                <a:moveTo>
                  <a:pt x="0" y="29099"/>
                </a:moveTo>
                <a:lnTo>
                  <a:pt x="1219499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29549" y="3707100"/>
            <a:ext cx="723900" cy="735965"/>
            <a:chOff x="1129549" y="3707100"/>
            <a:chExt cx="723900" cy="735965"/>
          </a:xfrm>
        </p:grpSpPr>
        <p:sp>
          <p:nvSpPr>
            <p:cNvPr id="16" name="object 16"/>
            <p:cNvSpPr/>
            <p:nvPr/>
          </p:nvSpPr>
          <p:spPr>
            <a:xfrm>
              <a:off x="1148599" y="3726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8599" y="3726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06177" y="384896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91499" y="3488025"/>
            <a:ext cx="581025" cy="587375"/>
          </a:xfrm>
          <a:custGeom>
            <a:avLst/>
            <a:gdLst/>
            <a:ahLst/>
            <a:cxnLst/>
            <a:rect l="l" t="t" r="r" b="b"/>
            <a:pathLst>
              <a:path w="581025" h="587375">
                <a:moveTo>
                  <a:pt x="0" y="238124"/>
                </a:moveTo>
                <a:lnTo>
                  <a:pt x="5238" y="198357"/>
                </a:lnTo>
                <a:lnTo>
                  <a:pt x="20126" y="159205"/>
                </a:lnTo>
                <a:lnTo>
                  <a:pt x="43426" y="121830"/>
                </a:lnTo>
                <a:lnTo>
                  <a:pt x="73900" y="87396"/>
                </a:lnTo>
                <a:lnTo>
                  <a:pt x="110308" y="57063"/>
                </a:lnTo>
                <a:lnTo>
                  <a:pt x="151411" y="31995"/>
                </a:lnTo>
                <a:lnTo>
                  <a:pt x="195972" y="13353"/>
                </a:lnTo>
                <a:lnTo>
                  <a:pt x="242752" y="2301"/>
                </a:lnTo>
                <a:lnTo>
                  <a:pt x="290511" y="0"/>
                </a:lnTo>
                <a:lnTo>
                  <a:pt x="333330" y="6100"/>
                </a:lnTo>
                <a:lnTo>
                  <a:pt x="375162" y="19449"/>
                </a:lnTo>
                <a:lnTo>
                  <a:pt x="415229" y="39267"/>
                </a:lnTo>
                <a:lnTo>
                  <a:pt x="452756" y="64772"/>
                </a:lnTo>
                <a:lnTo>
                  <a:pt x="486964" y="95184"/>
                </a:lnTo>
                <a:lnTo>
                  <a:pt x="517076" y="129721"/>
                </a:lnTo>
                <a:lnTo>
                  <a:pt x="542315" y="167604"/>
                </a:lnTo>
                <a:lnTo>
                  <a:pt x="561904" y="208050"/>
                </a:lnTo>
                <a:lnTo>
                  <a:pt x="575066" y="250280"/>
                </a:lnTo>
                <a:lnTo>
                  <a:pt x="581023" y="293512"/>
                </a:lnTo>
                <a:lnTo>
                  <a:pt x="578616" y="341743"/>
                </a:lnTo>
                <a:lnTo>
                  <a:pt x="567508" y="388994"/>
                </a:lnTo>
                <a:lnTo>
                  <a:pt x="548850" y="434012"/>
                </a:lnTo>
                <a:lnTo>
                  <a:pt x="523795" y="475543"/>
                </a:lnTo>
                <a:lnTo>
                  <a:pt x="493495" y="512333"/>
                </a:lnTo>
                <a:lnTo>
                  <a:pt x="459104" y="543130"/>
                </a:lnTo>
                <a:lnTo>
                  <a:pt x="421772" y="566680"/>
                </a:lnTo>
                <a:lnTo>
                  <a:pt x="382653" y="581729"/>
                </a:lnTo>
                <a:lnTo>
                  <a:pt x="342899" y="587024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05550" y="4007789"/>
            <a:ext cx="3520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We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also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won't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be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doing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this.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(i.e.,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no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"self-loops")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250" y="315404"/>
            <a:ext cx="28251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50" dirty="0">
                <a:latin typeface="Trebuchet MS"/>
                <a:cs typeface="Trebuchet MS"/>
              </a:rPr>
              <a:t>Fibonacci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90" dirty="0">
                <a:latin typeface="Trebuchet MS"/>
                <a:cs typeface="Trebuchet MS"/>
              </a:rPr>
              <a:t>heaps!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4449" y="1198565"/>
            <a:ext cx="5751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Actually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pretty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simple!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Here's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how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work: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250" y="315404"/>
            <a:ext cx="28251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50" dirty="0">
                <a:latin typeface="Trebuchet MS"/>
                <a:cs typeface="Trebuchet MS"/>
              </a:rPr>
              <a:t>Fibonacci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90" dirty="0">
                <a:latin typeface="Trebuchet MS"/>
                <a:cs typeface="Trebuchet MS"/>
              </a:rPr>
              <a:t>heaps!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4449" y="1198565"/>
            <a:ext cx="57511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Actually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pretty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simple!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Here's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how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work: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25" y="1748625"/>
            <a:ext cx="4280532" cy="321039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250" y="315404"/>
            <a:ext cx="28251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50" dirty="0">
                <a:latin typeface="Trebuchet MS"/>
                <a:cs typeface="Trebuchet MS"/>
              </a:rPr>
              <a:t>Fibonacci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90" dirty="0">
                <a:latin typeface="Trebuchet MS"/>
                <a:cs typeface="Trebuchet MS"/>
              </a:rPr>
              <a:t>heaps!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4449" y="1183490"/>
            <a:ext cx="7809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trike="sngStrike" spc="135" dirty="0">
                <a:latin typeface="Cambria"/>
                <a:cs typeface="Cambria"/>
              </a:rPr>
              <a:t>Actually</a:t>
            </a:r>
            <a:r>
              <a:rPr sz="2000" strike="sngStrike" spc="30" dirty="0">
                <a:latin typeface="Cambria"/>
                <a:cs typeface="Cambria"/>
              </a:rPr>
              <a:t> </a:t>
            </a:r>
            <a:r>
              <a:rPr sz="2000" strike="sngStrike" spc="125" dirty="0">
                <a:latin typeface="Cambria"/>
                <a:cs typeface="Cambria"/>
              </a:rPr>
              <a:t>pretty</a:t>
            </a:r>
            <a:r>
              <a:rPr sz="2000" strike="sngStrike" spc="35" dirty="0">
                <a:latin typeface="Cambria"/>
                <a:cs typeface="Cambria"/>
              </a:rPr>
              <a:t> </a:t>
            </a:r>
            <a:r>
              <a:rPr sz="2000" strike="sngStrike" spc="155" dirty="0">
                <a:latin typeface="Cambria"/>
                <a:cs typeface="Cambria"/>
              </a:rPr>
              <a:t>simple!</a:t>
            </a:r>
            <a:r>
              <a:rPr sz="2000" strike="sngStrike" spc="35" dirty="0">
                <a:latin typeface="Cambria"/>
                <a:cs typeface="Cambria"/>
              </a:rPr>
              <a:t> </a:t>
            </a:r>
            <a:r>
              <a:rPr sz="2000" strike="sngStrike" spc="160" dirty="0">
                <a:latin typeface="Cambria"/>
                <a:cs typeface="Cambria"/>
              </a:rPr>
              <a:t>Here's</a:t>
            </a:r>
            <a:r>
              <a:rPr sz="2000" strike="sngStrike" spc="30" dirty="0">
                <a:latin typeface="Cambria"/>
                <a:cs typeface="Cambria"/>
              </a:rPr>
              <a:t> </a:t>
            </a:r>
            <a:r>
              <a:rPr sz="2000" strike="sngStrike" spc="165" dirty="0">
                <a:latin typeface="Cambria"/>
                <a:cs typeface="Cambria"/>
              </a:rPr>
              <a:t>how</a:t>
            </a:r>
            <a:r>
              <a:rPr sz="2000" strike="sngStrike" spc="35" dirty="0">
                <a:latin typeface="Cambria"/>
                <a:cs typeface="Cambria"/>
              </a:rPr>
              <a:t> </a:t>
            </a:r>
            <a:r>
              <a:rPr sz="2000" strike="sngStrike" spc="150" dirty="0">
                <a:latin typeface="Cambria"/>
                <a:cs typeface="Cambria"/>
              </a:rPr>
              <a:t>they</a:t>
            </a:r>
            <a:r>
              <a:rPr sz="2000" strike="sngStrike" spc="35" dirty="0">
                <a:latin typeface="Cambria"/>
                <a:cs typeface="Cambria"/>
              </a:rPr>
              <a:t> </a:t>
            </a:r>
            <a:r>
              <a:rPr sz="2000" strike="sngStrike" spc="135" dirty="0">
                <a:latin typeface="Cambria"/>
                <a:cs typeface="Cambria"/>
              </a:rPr>
              <a:t>work:</a:t>
            </a:r>
            <a:r>
              <a:rPr sz="2000" strike="noStrike" spc="20" dirty="0">
                <a:latin typeface="Cambria"/>
                <a:cs typeface="Cambria"/>
              </a:rPr>
              <a:t> </a:t>
            </a:r>
            <a:r>
              <a:rPr sz="2000" i="1" strike="noStrike" spc="25" dirty="0">
                <a:solidFill>
                  <a:srgbClr val="0000FF"/>
                </a:solidFill>
                <a:latin typeface="Cambria"/>
                <a:cs typeface="Cambria"/>
              </a:rPr>
              <a:t>j/k</a:t>
            </a:r>
            <a:r>
              <a:rPr sz="2000" i="1" strike="noStrike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trike="noStrike" spc="90" dirty="0">
                <a:solidFill>
                  <a:srgbClr val="0000FF"/>
                </a:solidFill>
                <a:latin typeface="Cambria"/>
                <a:cs typeface="Cambria"/>
              </a:rPr>
              <a:t>they're</a:t>
            </a:r>
            <a:r>
              <a:rPr sz="2000" i="1" strike="noStrike" spc="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trike="noStrike" spc="85" dirty="0">
                <a:solidFill>
                  <a:srgbClr val="0000FF"/>
                </a:solidFill>
                <a:latin typeface="Cambria"/>
                <a:cs typeface="Cambria"/>
              </a:rPr>
              <a:t>horrid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25" y="1748625"/>
            <a:ext cx="4280532" cy="321039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80967"/>
            <a:ext cx="7313397" cy="48101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46100" y="2447965"/>
            <a:ext cx="23355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For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this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class,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you </a:t>
            </a:r>
            <a:r>
              <a:rPr sz="2000" i="1" spc="13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0000FF"/>
                </a:solidFill>
                <a:latin typeface="Cambria"/>
                <a:cs typeface="Cambria"/>
              </a:rPr>
              <a:t>don't </a:t>
            </a:r>
            <a:r>
              <a:rPr sz="2000" i="1" spc="135" dirty="0">
                <a:solidFill>
                  <a:srgbClr val="0000FF"/>
                </a:solidFill>
                <a:latin typeface="Cambria"/>
                <a:cs typeface="Cambria"/>
              </a:rPr>
              <a:t>need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to </a:t>
            </a:r>
            <a:r>
              <a:rPr sz="2000" i="1" spc="150" dirty="0">
                <a:solidFill>
                  <a:srgbClr val="0000FF"/>
                </a:solidFill>
                <a:latin typeface="Cambria"/>
                <a:cs typeface="Cambria"/>
              </a:rPr>
              <a:t>know </a:t>
            </a:r>
            <a:r>
              <a:rPr sz="2000" i="1" spc="-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5" dirty="0">
                <a:solidFill>
                  <a:srgbClr val="0000FF"/>
                </a:solidFill>
                <a:latin typeface="Cambria"/>
                <a:cs typeface="Cambria"/>
              </a:rPr>
              <a:t>how</a:t>
            </a:r>
            <a:r>
              <a:rPr sz="2000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0000FF"/>
                </a:solidFill>
                <a:latin typeface="Cambria"/>
                <a:cs typeface="Cambria"/>
              </a:rPr>
              <a:t>they</a:t>
            </a:r>
            <a:r>
              <a:rPr sz="2000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14" dirty="0">
                <a:solidFill>
                  <a:srgbClr val="0000FF"/>
                </a:solidFill>
                <a:latin typeface="Cambria"/>
                <a:cs typeface="Cambria"/>
              </a:rPr>
              <a:t>work,</a:t>
            </a:r>
            <a:r>
              <a:rPr sz="2000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just </a:t>
            </a:r>
            <a:r>
              <a:rPr sz="2000" i="1" spc="-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the </a:t>
            </a:r>
            <a:r>
              <a:rPr sz="2000" i="1" spc="125" dirty="0">
                <a:solidFill>
                  <a:srgbClr val="0000FF"/>
                </a:solidFill>
                <a:latin typeface="Cambria"/>
                <a:cs typeface="Cambria"/>
              </a:rPr>
              <a:t>time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5" dirty="0">
                <a:solidFill>
                  <a:srgbClr val="0000FF"/>
                </a:solidFill>
                <a:latin typeface="Cambria"/>
                <a:cs typeface="Cambria"/>
              </a:rPr>
              <a:t>guarantees…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615" y="605347"/>
            <a:ext cx="6419660" cy="408088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163004"/>
            <a:ext cx="5915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</a:t>
            </a:r>
            <a:r>
              <a:rPr spc="-270" dirty="0"/>
              <a:t> </a:t>
            </a:r>
            <a:r>
              <a:rPr spc="-325" dirty="0"/>
              <a:t>quick</a:t>
            </a:r>
            <a:r>
              <a:rPr spc="-270" dirty="0"/>
              <a:t> </a:t>
            </a:r>
            <a:r>
              <a:rPr spc="-400" dirty="0"/>
              <a:t>note</a:t>
            </a:r>
            <a:r>
              <a:rPr spc="-270" dirty="0"/>
              <a:t> </a:t>
            </a:r>
            <a:r>
              <a:rPr spc="-409" dirty="0"/>
              <a:t>on</a:t>
            </a:r>
            <a:r>
              <a:rPr spc="-270" dirty="0"/>
              <a:t> </a:t>
            </a:r>
            <a:r>
              <a:rPr spc="-390" dirty="0"/>
              <a:t>amortized</a:t>
            </a:r>
            <a:r>
              <a:rPr spc="-270" dirty="0"/>
              <a:t> </a:t>
            </a:r>
            <a:r>
              <a:rPr spc="-2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49" y="1160207"/>
            <a:ext cx="7938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95" dirty="0">
                <a:latin typeface="Cambria"/>
                <a:cs typeface="Cambria"/>
              </a:rPr>
              <a:t>Accounting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sense: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this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washing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machine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costs</a:t>
            </a:r>
            <a:endParaRPr sz="2400">
              <a:latin typeface="Cambria"/>
              <a:cs typeface="Cambria"/>
            </a:endParaRPr>
          </a:p>
          <a:p>
            <a:pPr marL="424815">
              <a:lnSpc>
                <a:spcPct val="100000"/>
              </a:lnSpc>
            </a:pPr>
            <a:r>
              <a:rPr sz="2400" spc="215" dirty="0">
                <a:latin typeface="Cambria"/>
                <a:cs typeface="Cambria"/>
              </a:rPr>
              <a:t>$700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but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we'll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get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use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for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20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years,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so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10" dirty="0">
                <a:latin typeface="Cambria"/>
                <a:cs typeface="Cambria"/>
              </a:rPr>
              <a:t>$35/yr!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749" y="3720527"/>
            <a:ext cx="76530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225" dirty="0">
                <a:latin typeface="Cambria"/>
                <a:cs typeface="Cambria"/>
              </a:rPr>
              <a:t>CS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sense: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210" dirty="0">
                <a:latin typeface="Cambria"/>
                <a:cs typeface="Cambria"/>
              </a:rPr>
              <a:t>If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we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say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something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30" dirty="0">
                <a:latin typeface="Cambria"/>
                <a:cs typeface="Cambria"/>
              </a:rPr>
              <a:t>O(1)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amortized,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then </a:t>
            </a:r>
            <a:r>
              <a:rPr sz="2400" spc="165" dirty="0">
                <a:latin typeface="Cambria"/>
                <a:cs typeface="Cambria"/>
              </a:rPr>
              <a:t>at </a:t>
            </a:r>
            <a:r>
              <a:rPr sz="2400" b="1" spc="120" dirty="0">
                <a:latin typeface="Cambria"/>
                <a:cs typeface="Cambria"/>
              </a:rPr>
              <a:t>any </a:t>
            </a:r>
            <a:r>
              <a:rPr sz="2400" spc="200" dirty="0">
                <a:latin typeface="Cambria"/>
                <a:cs typeface="Cambria"/>
              </a:rPr>
              <a:t>point, </a:t>
            </a:r>
            <a:r>
              <a:rPr sz="2400" spc="185" dirty="0">
                <a:latin typeface="Cambria"/>
                <a:cs typeface="Cambria"/>
              </a:rPr>
              <a:t>the </a:t>
            </a:r>
            <a:r>
              <a:rPr sz="2400" spc="160" dirty="0">
                <a:latin typeface="Cambria"/>
                <a:cs typeface="Cambria"/>
              </a:rPr>
              <a:t>average </a:t>
            </a:r>
            <a:r>
              <a:rPr sz="2400" spc="175" dirty="0">
                <a:latin typeface="Cambria"/>
                <a:cs typeface="Cambria"/>
              </a:rPr>
              <a:t>cost </a:t>
            </a:r>
            <a:r>
              <a:rPr sz="2400" spc="180" dirty="0">
                <a:latin typeface="Cambria"/>
                <a:cs typeface="Cambria"/>
              </a:rPr>
              <a:t>so </a:t>
            </a:r>
            <a:r>
              <a:rPr sz="2400" spc="170" dirty="0">
                <a:latin typeface="Cambria"/>
                <a:cs typeface="Cambria"/>
              </a:rPr>
              <a:t>far </a:t>
            </a:r>
            <a:r>
              <a:rPr sz="2400" spc="135" dirty="0">
                <a:latin typeface="Cambria"/>
                <a:cs typeface="Cambria"/>
              </a:rPr>
              <a:t>per </a:t>
            </a:r>
            <a:r>
              <a:rPr sz="2400" spc="1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operation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50" dirty="0">
                <a:latin typeface="Cambria"/>
                <a:cs typeface="Cambria"/>
              </a:rPr>
              <a:t>O(1).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can't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take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out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loan!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2500" y="2076454"/>
            <a:ext cx="4649099" cy="153931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5526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5" dirty="0"/>
              <a:t>Example:</a:t>
            </a:r>
            <a:r>
              <a:rPr spc="-270" dirty="0"/>
              <a:t> </a:t>
            </a:r>
            <a:r>
              <a:rPr spc="-290" dirty="0"/>
              <a:t>inserting</a:t>
            </a:r>
            <a:r>
              <a:rPr spc="-270" dirty="0"/>
              <a:t> </a:t>
            </a:r>
            <a:r>
              <a:rPr spc="-340" dirty="0"/>
              <a:t>into</a:t>
            </a:r>
            <a:r>
              <a:rPr spc="-270" dirty="0"/>
              <a:t> </a:t>
            </a:r>
            <a:r>
              <a:rPr spc="-385" dirty="0"/>
              <a:t>an</a:t>
            </a:r>
            <a:r>
              <a:rPr spc="-270" dirty="0"/>
              <a:t> </a:t>
            </a:r>
            <a:r>
              <a:rPr spc="-325" dirty="0"/>
              <a:t>array</a:t>
            </a:r>
            <a:r>
              <a:rPr spc="-270" dirty="0"/>
              <a:t> </a:t>
            </a:r>
            <a:r>
              <a:rPr spc="-400" dirty="0"/>
              <a:t>and</a:t>
            </a:r>
            <a:r>
              <a:rPr spc="-270" dirty="0"/>
              <a:t> </a:t>
            </a:r>
            <a:r>
              <a:rPr spc="-295" dirty="0"/>
              <a:t>resizing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2" y="1314131"/>
            <a:ext cx="8028940" cy="354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indent="-3898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65" dirty="0">
                <a:latin typeface="Cambria"/>
                <a:cs typeface="Cambria"/>
              </a:rPr>
              <a:t>Say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that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85" dirty="0">
                <a:latin typeface="Cambria"/>
                <a:cs typeface="Cambria"/>
              </a:rPr>
              <a:t>an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array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holds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i="1" spc="180" dirty="0">
                <a:latin typeface="Cambria"/>
                <a:cs typeface="Cambria"/>
              </a:rPr>
              <a:t>n</a:t>
            </a:r>
            <a:r>
              <a:rPr sz="2100" i="1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elements.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100">
              <a:latin typeface="Cambria"/>
              <a:cs typeface="Cambria"/>
            </a:endParaRPr>
          </a:p>
          <a:p>
            <a:pPr marL="401955" marR="39370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55" dirty="0">
                <a:latin typeface="Cambria"/>
                <a:cs typeface="Cambria"/>
              </a:rPr>
              <a:t>Insertion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25" dirty="0">
                <a:latin typeface="Cambria"/>
                <a:cs typeface="Cambria"/>
              </a:rPr>
              <a:t>O(1)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since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we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know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where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end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of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array </a:t>
            </a:r>
            <a:r>
              <a:rPr sz="2100" spc="-445" dirty="0">
                <a:latin typeface="Cambria"/>
                <a:cs typeface="Cambria"/>
              </a:rPr>
              <a:t> </a:t>
            </a:r>
            <a:r>
              <a:rPr sz="2100" spc="130" dirty="0">
                <a:latin typeface="Cambria"/>
                <a:cs typeface="Cambria"/>
              </a:rPr>
              <a:t>is.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150">
              <a:latin typeface="Cambria"/>
              <a:cs typeface="Cambria"/>
            </a:endParaRPr>
          </a:p>
          <a:p>
            <a:pPr marL="401955" marR="5080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55" dirty="0">
                <a:latin typeface="Cambria"/>
                <a:cs typeface="Cambria"/>
              </a:rPr>
              <a:t>But </a:t>
            </a:r>
            <a:r>
              <a:rPr sz="2100" spc="175" dirty="0">
                <a:latin typeface="Cambria"/>
                <a:cs typeface="Cambria"/>
              </a:rPr>
              <a:t>when </a:t>
            </a:r>
            <a:r>
              <a:rPr sz="2100" spc="125" dirty="0">
                <a:latin typeface="Cambria"/>
                <a:cs typeface="Cambria"/>
              </a:rPr>
              <a:t>we </a:t>
            </a:r>
            <a:r>
              <a:rPr sz="2100" spc="160" dirty="0">
                <a:latin typeface="Cambria"/>
                <a:cs typeface="Cambria"/>
              </a:rPr>
              <a:t>run </a:t>
            </a:r>
            <a:r>
              <a:rPr sz="2100" spc="155" dirty="0">
                <a:latin typeface="Cambria"/>
                <a:cs typeface="Cambria"/>
              </a:rPr>
              <a:t>out </a:t>
            </a:r>
            <a:r>
              <a:rPr sz="2100" spc="180" dirty="0">
                <a:latin typeface="Cambria"/>
                <a:cs typeface="Cambria"/>
              </a:rPr>
              <a:t>of </a:t>
            </a:r>
            <a:r>
              <a:rPr sz="2100" spc="204" dirty="0">
                <a:latin typeface="Cambria"/>
                <a:cs typeface="Cambria"/>
              </a:rPr>
              <a:t>room, </a:t>
            </a:r>
            <a:r>
              <a:rPr sz="2100" spc="125" dirty="0">
                <a:latin typeface="Cambria"/>
                <a:cs typeface="Cambria"/>
              </a:rPr>
              <a:t>we </a:t>
            </a:r>
            <a:r>
              <a:rPr sz="2100" spc="155" dirty="0">
                <a:latin typeface="Cambria"/>
                <a:cs typeface="Cambria"/>
              </a:rPr>
              <a:t>have </a:t>
            </a:r>
            <a:r>
              <a:rPr sz="2100" spc="150" dirty="0">
                <a:latin typeface="Cambria"/>
                <a:cs typeface="Cambria"/>
              </a:rPr>
              <a:t>to </a:t>
            </a:r>
            <a:r>
              <a:rPr sz="2100" spc="125" dirty="0">
                <a:latin typeface="Cambria"/>
                <a:cs typeface="Cambria"/>
              </a:rPr>
              <a:t>create </a:t>
            </a:r>
            <a:r>
              <a:rPr sz="2100" spc="150" dirty="0">
                <a:latin typeface="Cambria"/>
                <a:cs typeface="Cambria"/>
              </a:rPr>
              <a:t>a </a:t>
            </a:r>
            <a:r>
              <a:rPr sz="2100" spc="155" dirty="0">
                <a:latin typeface="Cambria"/>
                <a:cs typeface="Cambria"/>
              </a:rPr>
              <a:t>new </a:t>
            </a:r>
            <a:r>
              <a:rPr sz="2100" spc="160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array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with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capacity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2</a:t>
            </a:r>
            <a:r>
              <a:rPr sz="2100" i="1" spc="180" dirty="0">
                <a:latin typeface="Cambria"/>
                <a:cs typeface="Cambria"/>
              </a:rPr>
              <a:t>n</a:t>
            </a:r>
            <a:r>
              <a:rPr sz="2100" spc="180" dirty="0">
                <a:latin typeface="Cambria"/>
                <a:cs typeface="Cambria"/>
              </a:rPr>
              <a:t>,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and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5" dirty="0">
                <a:latin typeface="Cambria"/>
                <a:cs typeface="Cambria"/>
              </a:rPr>
              <a:t>move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all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existing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elements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there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before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inserting…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150">
              <a:latin typeface="Cambria"/>
              <a:cs typeface="Cambria"/>
            </a:endParaRPr>
          </a:p>
          <a:p>
            <a:pPr marL="401955" marR="777240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85" dirty="0">
                <a:latin typeface="Cambria"/>
                <a:cs typeface="Cambria"/>
              </a:rPr>
              <a:t>Isn't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this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200" dirty="0">
                <a:latin typeface="Cambria"/>
                <a:cs typeface="Cambria"/>
              </a:rPr>
              <a:t>"exponential"?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95" dirty="0">
                <a:latin typeface="Cambria"/>
                <a:cs typeface="Cambria"/>
              </a:rPr>
              <a:t>How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could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0" dirty="0">
                <a:latin typeface="Cambria"/>
                <a:cs typeface="Cambria"/>
              </a:rPr>
              <a:t>it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20" dirty="0">
                <a:latin typeface="Cambria"/>
                <a:cs typeface="Cambria"/>
              </a:rPr>
              <a:t>be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25" dirty="0">
                <a:latin typeface="Cambria"/>
                <a:cs typeface="Cambria"/>
              </a:rPr>
              <a:t>O(1)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in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any </a:t>
            </a:r>
            <a:r>
              <a:rPr sz="2100" spc="-44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sense?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100" y="292082"/>
            <a:ext cx="197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Cambria"/>
                <a:cs typeface="Cambria"/>
              </a:rPr>
              <a:t>Initial</a:t>
            </a:r>
            <a:r>
              <a:rPr sz="2400" spc="-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size:</a:t>
            </a:r>
            <a:r>
              <a:rPr sz="2400" dirty="0">
                <a:latin typeface="Cambria"/>
                <a:cs typeface="Cambria"/>
              </a:rPr>
              <a:t> </a:t>
            </a:r>
            <a:r>
              <a:rPr sz="2400" spc="105" dirty="0">
                <a:latin typeface="Cambria"/>
                <a:cs typeface="Cambria"/>
              </a:rPr>
              <a:t>2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47737" y="727232"/>
          <a:ext cx="7244080" cy="4247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0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Inseítion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225" dirty="0">
                          <a:latin typeface="Arial"/>
                          <a:cs typeface="Arial"/>
                        </a:rPr>
                        <a:t>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4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75" dirty="0">
                          <a:latin typeface="Arial"/>
                          <a:cs typeface="Arial"/>
                        </a:rPr>
                        <a:t>Aveíage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5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3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55" dirty="0">
                          <a:latin typeface="Arial"/>
                          <a:cs typeface="Arial"/>
                        </a:rPr>
                        <a:t>faí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1/1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2/2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25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2 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9/3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10/4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2.5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125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23/5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4.6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24/6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25/7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3.6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26/8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3.3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16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51/9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5.7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14337" y="41432"/>
          <a:ext cx="7244080" cy="4643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7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0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Inseítion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225" dirty="0">
                          <a:latin typeface="Arial"/>
                          <a:cs typeface="Arial"/>
                        </a:rPr>
                        <a:t>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4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75" dirty="0">
                          <a:latin typeface="Arial"/>
                          <a:cs typeface="Arial"/>
                        </a:rPr>
                        <a:t>Aveíage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5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35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155" dirty="0">
                          <a:latin typeface="Arial"/>
                          <a:cs typeface="Arial"/>
                        </a:rPr>
                        <a:t>faí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1/1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2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7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2/2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2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25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2 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10" dirty="0">
                          <a:latin typeface="Microsoft Sans Serif"/>
                          <a:cs typeface="Microsoft Sans Serif"/>
                        </a:rPr>
                        <a:t>9/3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40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40" dirty="0">
                          <a:latin typeface="Microsoft Sans Serif"/>
                          <a:cs typeface="Microsoft Sans Serif"/>
                        </a:rPr>
                        <a:t>10/4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2.5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125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10" dirty="0">
                          <a:latin typeface="Microsoft Sans Serif"/>
                          <a:cs typeface="Microsoft Sans Serif"/>
                        </a:rPr>
                        <a:t>23/5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4.6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14" dirty="0">
                          <a:latin typeface="Microsoft Sans Serif"/>
                          <a:cs typeface="Microsoft Sans Serif"/>
                        </a:rPr>
                        <a:t>24/6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125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100" dirty="0">
                          <a:latin typeface="Microsoft Sans Serif"/>
                          <a:cs typeface="Microsoft Sans Serif"/>
                        </a:rPr>
                        <a:t>25/7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3.6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95" dirty="0">
                          <a:latin typeface="Microsoft Sans Serif"/>
                          <a:cs typeface="Microsoft Sans Serif"/>
                        </a:rPr>
                        <a:t>26/8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3.3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16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6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new)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5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(move) 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2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35" dirty="0">
                          <a:latin typeface="Microsoft Sans Serif"/>
                          <a:cs typeface="Microsoft Sans Serif"/>
                        </a:rPr>
                        <a:t>51/9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5" dirty="0">
                          <a:latin typeface="Microsoft Sans Serif"/>
                          <a:cs typeface="Microsoft Sans Serif"/>
                        </a:rPr>
                        <a:t>5.7</a:t>
                      </a:r>
                      <a:r>
                        <a:rPr sz="1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45" dirty="0">
                          <a:latin typeface="Arial"/>
                          <a:cs typeface="Arial"/>
                        </a:rPr>
                        <a:t>65537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70" dirty="0">
                          <a:latin typeface="Microsoft Sans Serif"/>
                          <a:cs typeface="Microsoft Sans Serif"/>
                        </a:rPr>
                        <a:t>131072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55" dirty="0">
                          <a:latin typeface="Microsoft Sans Serif"/>
                          <a:cs typeface="Microsoft Sans Serif"/>
                        </a:rPr>
                        <a:t>(make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new)</a:t>
                      </a:r>
                      <a:r>
                        <a:rPr sz="12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4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50" dirty="0">
                          <a:latin typeface="Microsoft Sans Serif"/>
                          <a:cs typeface="Microsoft Sans Serif"/>
                        </a:rPr>
                        <a:t>65536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(move)</a:t>
                      </a:r>
                      <a:r>
                        <a:rPr sz="12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45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215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55" dirty="0">
                          <a:latin typeface="Microsoft Sans Serif"/>
                          <a:cs typeface="Microsoft Sans Serif"/>
                        </a:rPr>
                        <a:t>458747/65537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10" dirty="0">
                          <a:latin typeface="Microsoft Sans Serif"/>
                          <a:cs typeface="Microsoft Sans Serif"/>
                        </a:rPr>
                        <a:t>=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6.9998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b="1" spc="-8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&lt;=</a:t>
                      </a:r>
                      <a:r>
                        <a:rPr sz="1400" b="1" spc="10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9900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04275" y="4846079"/>
            <a:ext cx="7660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i="1" spc="80" dirty="0">
                <a:solidFill>
                  <a:srgbClr val="9900FF"/>
                </a:solidFill>
                <a:latin typeface="Cambria"/>
                <a:cs typeface="Cambria"/>
              </a:rPr>
              <a:t>No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10" dirty="0">
                <a:solidFill>
                  <a:srgbClr val="9900FF"/>
                </a:solidFill>
                <a:latin typeface="Cambria"/>
                <a:cs typeface="Cambria"/>
              </a:rPr>
              <a:t>matter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65" dirty="0">
                <a:solidFill>
                  <a:srgbClr val="9900FF"/>
                </a:solidFill>
                <a:latin typeface="Cambria"/>
                <a:cs typeface="Cambria"/>
              </a:rPr>
              <a:t>how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35" dirty="0">
                <a:solidFill>
                  <a:srgbClr val="9900FF"/>
                </a:solidFill>
                <a:latin typeface="Cambria"/>
                <a:cs typeface="Cambria"/>
              </a:rPr>
              <a:t>long</a:t>
            </a:r>
            <a:r>
              <a:rPr sz="12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10" dirty="0">
                <a:solidFill>
                  <a:srgbClr val="9900FF"/>
                </a:solidFill>
                <a:latin typeface="Cambria"/>
                <a:cs typeface="Cambria"/>
              </a:rPr>
              <a:t>this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20" dirty="0">
                <a:solidFill>
                  <a:srgbClr val="9900FF"/>
                </a:solidFill>
                <a:latin typeface="Cambria"/>
                <a:cs typeface="Cambria"/>
              </a:rPr>
              <a:t>goes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55" dirty="0">
                <a:solidFill>
                  <a:srgbClr val="9900FF"/>
                </a:solidFill>
                <a:latin typeface="Cambria"/>
                <a:cs typeface="Cambria"/>
              </a:rPr>
              <a:t>on,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5" dirty="0">
                <a:solidFill>
                  <a:srgbClr val="9900FF"/>
                </a:solidFill>
                <a:latin typeface="Cambria"/>
                <a:cs typeface="Cambria"/>
              </a:rPr>
              <a:t>it</a:t>
            </a:r>
            <a:r>
              <a:rPr sz="12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dirty="0">
                <a:solidFill>
                  <a:srgbClr val="9900FF"/>
                </a:solidFill>
                <a:latin typeface="Cambria"/>
                <a:cs typeface="Cambria"/>
              </a:rPr>
              <a:t>turns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out </a:t>
            </a:r>
            <a:r>
              <a:rPr sz="1200" b="1" i="1" spc="20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10" dirty="0">
                <a:solidFill>
                  <a:srgbClr val="9900FF"/>
                </a:solidFill>
                <a:latin typeface="Cambria"/>
                <a:cs typeface="Cambria"/>
              </a:rPr>
              <a:t>average</a:t>
            </a:r>
            <a:r>
              <a:rPr sz="12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can </a:t>
            </a:r>
            <a:r>
              <a:rPr sz="1200" b="1" i="1" spc="15" dirty="0">
                <a:solidFill>
                  <a:srgbClr val="9900FF"/>
                </a:solidFill>
                <a:latin typeface="Cambria"/>
                <a:cs typeface="Cambria"/>
              </a:rPr>
              <a:t>never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20" dirty="0">
                <a:solidFill>
                  <a:srgbClr val="9900FF"/>
                </a:solidFill>
                <a:latin typeface="Cambria"/>
                <a:cs typeface="Cambria"/>
              </a:rPr>
              <a:t>exceed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-5" dirty="0">
                <a:solidFill>
                  <a:srgbClr val="9900FF"/>
                </a:solidFill>
                <a:latin typeface="Cambria"/>
                <a:cs typeface="Cambria"/>
              </a:rPr>
              <a:t>7.</a:t>
            </a:r>
            <a:r>
              <a:rPr sz="12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60" dirty="0">
                <a:solidFill>
                  <a:srgbClr val="9900FF"/>
                </a:solidFill>
                <a:latin typeface="Cambria"/>
                <a:cs typeface="Cambria"/>
              </a:rPr>
              <a:t>So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15" dirty="0">
                <a:solidFill>
                  <a:srgbClr val="9900FF"/>
                </a:solidFill>
                <a:latin typeface="Cambria"/>
                <a:cs typeface="Cambria"/>
              </a:rPr>
              <a:t>insertion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dirty="0">
                <a:solidFill>
                  <a:srgbClr val="9900FF"/>
                </a:solidFill>
                <a:latin typeface="Cambria"/>
                <a:cs typeface="Cambria"/>
              </a:rPr>
              <a:t>is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-10" dirty="0">
                <a:solidFill>
                  <a:srgbClr val="9900FF"/>
                </a:solidFill>
                <a:latin typeface="Cambria"/>
                <a:cs typeface="Cambria"/>
              </a:rPr>
              <a:t>O(1)</a:t>
            </a:r>
            <a:r>
              <a:rPr sz="12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200" b="1" i="1" spc="25" dirty="0">
                <a:solidFill>
                  <a:srgbClr val="9900FF"/>
                </a:solidFill>
                <a:latin typeface="Cambria"/>
                <a:cs typeface="Cambria"/>
              </a:rPr>
              <a:t>amortized.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069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</a:t>
            </a:r>
            <a:r>
              <a:rPr spc="-270" dirty="0"/>
              <a:t> </a:t>
            </a:r>
            <a:r>
              <a:rPr spc="-305" dirty="0"/>
              <a:t>little</a:t>
            </a:r>
            <a:r>
              <a:rPr spc="-270" dirty="0"/>
              <a:t> </a:t>
            </a:r>
            <a:r>
              <a:rPr spc="-420" dirty="0"/>
              <a:t>more</a:t>
            </a:r>
            <a:r>
              <a:rPr spc="-270" dirty="0"/>
              <a:t> </a:t>
            </a:r>
            <a:r>
              <a:rPr spc="-204" dirty="0"/>
              <a:t>ri</a:t>
            </a:r>
            <a:r>
              <a:rPr spc="-320" dirty="0"/>
              <a:t>g</a:t>
            </a:r>
            <a:r>
              <a:rPr spc="-335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4750" y="1314131"/>
            <a:ext cx="7658100" cy="2555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100" spc="155" dirty="0">
                <a:latin typeface="Cambria"/>
                <a:cs typeface="Cambria"/>
              </a:rPr>
              <a:t>Total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cost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40" dirty="0">
                <a:latin typeface="Cambria"/>
                <a:cs typeface="Cambria"/>
              </a:rPr>
              <a:t>after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i="1" spc="180" dirty="0">
                <a:latin typeface="Cambria"/>
                <a:cs typeface="Cambria"/>
              </a:rPr>
              <a:t>n</a:t>
            </a:r>
            <a:r>
              <a:rPr sz="2100" i="1" spc="30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inserts:</a:t>
            </a:r>
            <a:endParaRPr sz="210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  <a:spcBef>
                <a:spcPts val="1775"/>
              </a:spcBef>
            </a:pPr>
            <a:r>
              <a:rPr sz="3000" i="1" spc="254" baseline="-20833" dirty="0">
                <a:latin typeface="Cambria"/>
                <a:cs typeface="Cambria"/>
              </a:rPr>
              <a:t>n</a:t>
            </a:r>
            <a:r>
              <a:rPr sz="3000" i="1" spc="44" baseline="-20833" dirty="0">
                <a:latin typeface="Cambria"/>
                <a:cs typeface="Cambria"/>
              </a:rPr>
              <a:t> </a:t>
            </a:r>
            <a:r>
              <a:rPr sz="3000" spc="644" baseline="-20833" dirty="0">
                <a:latin typeface="Cambria"/>
                <a:cs typeface="Cambria"/>
              </a:rPr>
              <a:t>*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-345" baseline="-20833" dirty="0">
                <a:latin typeface="Cambria"/>
                <a:cs typeface="Cambria"/>
              </a:rPr>
              <a:t>1</a:t>
            </a:r>
            <a:r>
              <a:rPr sz="3000" spc="-262" baseline="-20833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150" baseline="-20833" dirty="0">
                <a:latin typeface="Cambria"/>
                <a:cs typeface="Cambria"/>
              </a:rPr>
              <a:t>(2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i="1" spc="100" dirty="0">
                <a:latin typeface="Cambria"/>
                <a:cs typeface="Cambria"/>
              </a:rPr>
              <a:t>n</a:t>
            </a:r>
            <a:r>
              <a:rPr sz="1300" spc="100" dirty="0">
                <a:latin typeface="Cambria"/>
                <a:cs typeface="Cambria"/>
              </a:rPr>
              <a:t>)</a:t>
            </a:r>
            <a:r>
              <a:rPr sz="1300" spc="185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150" baseline="-20833" dirty="0">
                <a:latin typeface="Cambria"/>
                <a:cs typeface="Cambria"/>
              </a:rPr>
              <a:t>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i="1" spc="100" dirty="0">
                <a:latin typeface="Cambria"/>
                <a:cs typeface="Cambria"/>
              </a:rPr>
              <a:t>n</a:t>
            </a:r>
            <a:r>
              <a:rPr sz="1300" spc="100" dirty="0">
                <a:latin typeface="Cambria"/>
                <a:cs typeface="Cambria"/>
              </a:rPr>
              <a:t>)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405" dirty="0">
                <a:latin typeface="Cambria"/>
                <a:cs typeface="Cambria"/>
              </a:rPr>
              <a:t>-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-135" dirty="0">
                <a:latin typeface="Cambria"/>
                <a:cs typeface="Cambria"/>
              </a:rPr>
              <a:t>1</a:t>
            </a:r>
            <a:r>
              <a:rPr sz="1300" spc="35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127" baseline="-20833" dirty="0">
                <a:latin typeface="Cambria"/>
                <a:cs typeface="Cambria"/>
              </a:rPr>
              <a:t>…)</a:t>
            </a:r>
            <a:r>
              <a:rPr sz="3000" spc="52" baseline="-20833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150" baseline="-20833" dirty="0">
                <a:latin typeface="Cambria"/>
                <a:cs typeface="Cambria"/>
              </a:rPr>
              <a:t>(2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i="1" spc="100" dirty="0">
                <a:latin typeface="Cambria"/>
                <a:cs typeface="Cambria"/>
              </a:rPr>
              <a:t>n</a:t>
            </a:r>
            <a:r>
              <a:rPr sz="1300" spc="100" dirty="0">
                <a:latin typeface="Cambria"/>
                <a:cs typeface="Cambria"/>
              </a:rPr>
              <a:t>)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405" dirty="0">
                <a:latin typeface="Cambria"/>
                <a:cs typeface="Cambria"/>
              </a:rPr>
              <a:t>-</a:t>
            </a:r>
            <a:r>
              <a:rPr sz="1300" spc="30" dirty="0">
                <a:latin typeface="Cambria"/>
                <a:cs typeface="Cambria"/>
              </a:rPr>
              <a:t> </a:t>
            </a:r>
            <a:r>
              <a:rPr sz="1300" spc="-135" dirty="0">
                <a:latin typeface="Cambria"/>
                <a:cs typeface="Cambria"/>
              </a:rPr>
              <a:t>1</a:t>
            </a:r>
            <a:r>
              <a:rPr sz="1300" spc="35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r>
              <a:rPr sz="3000" spc="44" baseline="-20833" dirty="0">
                <a:latin typeface="Cambria"/>
                <a:cs typeface="Cambria"/>
              </a:rPr>
              <a:t> </a:t>
            </a:r>
            <a:r>
              <a:rPr sz="3000" spc="150" baseline="-20833" dirty="0">
                <a:latin typeface="Cambria"/>
                <a:cs typeface="Cambria"/>
              </a:rPr>
              <a:t>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i="1" spc="200" dirty="0">
                <a:latin typeface="Cambria"/>
                <a:cs typeface="Cambria"/>
              </a:rPr>
              <a:t>n</a:t>
            </a:r>
            <a:r>
              <a:rPr sz="1300" spc="200" dirty="0">
                <a:latin typeface="Cambria"/>
                <a:cs typeface="Cambria"/>
              </a:rPr>
              <a:t>)-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75" dirty="0">
                <a:latin typeface="Cambria"/>
                <a:cs typeface="Cambria"/>
              </a:rPr>
              <a:t>2</a:t>
            </a:r>
            <a:r>
              <a:rPr sz="1300" spc="185" dirty="0">
                <a:latin typeface="Cambria"/>
                <a:cs typeface="Cambria"/>
              </a:rPr>
              <a:t> </a:t>
            </a:r>
            <a:r>
              <a:rPr sz="3000" spc="315" baseline="-20833" dirty="0">
                <a:latin typeface="Cambria"/>
                <a:cs typeface="Cambria"/>
              </a:rPr>
              <a:t>+</a:t>
            </a:r>
            <a:endParaRPr sz="3000" baseline="-20833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  <a:spcBef>
                <a:spcPts val="750"/>
              </a:spcBef>
            </a:pPr>
            <a:r>
              <a:rPr sz="2000" spc="85" dirty="0">
                <a:latin typeface="Cambria"/>
                <a:cs typeface="Cambria"/>
              </a:rPr>
              <a:t>…)</a:t>
            </a:r>
            <a:endParaRPr sz="200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  <a:spcBef>
                <a:spcPts val="1764"/>
              </a:spcBef>
            </a:pPr>
            <a:r>
              <a:rPr sz="3150" spc="359" baseline="-19841" dirty="0">
                <a:latin typeface="Cambria"/>
                <a:cs typeface="Cambria"/>
              </a:rPr>
              <a:t>≤</a:t>
            </a:r>
            <a:r>
              <a:rPr sz="3150" spc="44" baseline="-19841" dirty="0">
                <a:latin typeface="Cambria"/>
                <a:cs typeface="Cambria"/>
              </a:rPr>
              <a:t> </a:t>
            </a:r>
            <a:r>
              <a:rPr sz="3150" i="1" spc="270" baseline="-19841" dirty="0">
                <a:latin typeface="Cambria"/>
                <a:cs typeface="Cambria"/>
              </a:rPr>
              <a:t>n</a:t>
            </a:r>
            <a:r>
              <a:rPr sz="3150" i="1" spc="52" baseline="-19841" dirty="0">
                <a:latin typeface="Cambria"/>
                <a:cs typeface="Cambria"/>
              </a:rPr>
              <a:t> </a:t>
            </a:r>
            <a:r>
              <a:rPr sz="3150" spc="337" baseline="-19841" dirty="0">
                <a:latin typeface="Cambria"/>
                <a:cs typeface="Cambria"/>
              </a:rPr>
              <a:t>+</a:t>
            </a:r>
            <a:r>
              <a:rPr sz="3150" spc="52" baseline="-19841" dirty="0">
                <a:latin typeface="Cambria"/>
                <a:cs typeface="Cambria"/>
              </a:rPr>
              <a:t> </a:t>
            </a:r>
            <a:r>
              <a:rPr sz="3150" spc="150" baseline="-19841" dirty="0">
                <a:latin typeface="Cambria"/>
                <a:cs typeface="Cambria"/>
              </a:rPr>
              <a:t>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i="1" spc="100" dirty="0">
                <a:latin typeface="Cambria"/>
                <a:cs typeface="Cambria"/>
              </a:rPr>
              <a:t>n</a:t>
            </a:r>
            <a:r>
              <a:rPr sz="1300" spc="100" dirty="0">
                <a:latin typeface="Cambria"/>
                <a:cs typeface="Cambria"/>
              </a:rPr>
              <a:t>)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160" dirty="0">
                <a:latin typeface="Cambria"/>
                <a:cs typeface="Cambria"/>
              </a:rPr>
              <a:t>+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spc="-135" dirty="0">
                <a:latin typeface="Cambria"/>
                <a:cs typeface="Cambria"/>
              </a:rPr>
              <a:t>1</a:t>
            </a:r>
            <a:r>
              <a:rPr sz="1300" spc="-95" dirty="0">
                <a:latin typeface="Cambria"/>
                <a:cs typeface="Cambria"/>
              </a:rPr>
              <a:t> </a:t>
            </a:r>
            <a:r>
              <a:rPr sz="3150" spc="337" baseline="-19841" dirty="0">
                <a:latin typeface="Cambria"/>
                <a:cs typeface="Cambria"/>
              </a:rPr>
              <a:t>+</a:t>
            </a:r>
            <a:r>
              <a:rPr sz="3150" spc="52" baseline="-19841" dirty="0">
                <a:latin typeface="Cambria"/>
                <a:cs typeface="Cambria"/>
              </a:rPr>
              <a:t> </a:t>
            </a:r>
            <a:r>
              <a:rPr sz="3150" spc="150" baseline="-19841" dirty="0">
                <a:latin typeface="Cambria"/>
                <a:cs typeface="Cambria"/>
              </a:rPr>
              <a:t>2</a:t>
            </a:r>
            <a:r>
              <a:rPr sz="1300" spc="100" dirty="0">
                <a:latin typeface="Cambria"/>
                <a:cs typeface="Cambria"/>
              </a:rPr>
              <a:t>ceil(log</a:t>
            </a:r>
            <a:r>
              <a:rPr sz="1300" spc="25" dirty="0">
                <a:latin typeface="Cambria"/>
                <a:cs typeface="Cambria"/>
              </a:rPr>
              <a:t> </a:t>
            </a:r>
            <a:r>
              <a:rPr sz="1300" i="1" spc="100" dirty="0">
                <a:latin typeface="Cambria"/>
                <a:cs typeface="Cambria"/>
              </a:rPr>
              <a:t>n</a:t>
            </a:r>
            <a:r>
              <a:rPr sz="1300" spc="100" dirty="0">
                <a:latin typeface="Cambria"/>
                <a:cs typeface="Cambria"/>
              </a:rPr>
              <a:t>)</a:t>
            </a:r>
            <a:r>
              <a:rPr sz="1300" spc="40" dirty="0">
                <a:latin typeface="Cambria"/>
                <a:cs typeface="Cambria"/>
              </a:rPr>
              <a:t> </a:t>
            </a:r>
            <a:r>
              <a:rPr sz="3150" spc="359" baseline="-19841" dirty="0">
                <a:latin typeface="Cambria"/>
                <a:cs typeface="Cambria"/>
              </a:rPr>
              <a:t>≤</a:t>
            </a:r>
            <a:r>
              <a:rPr sz="3150" spc="44" baseline="-19841" dirty="0">
                <a:latin typeface="Cambria"/>
                <a:cs typeface="Cambria"/>
              </a:rPr>
              <a:t> </a:t>
            </a:r>
            <a:r>
              <a:rPr sz="3150" i="1" spc="270" baseline="-19841" dirty="0">
                <a:latin typeface="Cambria"/>
                <a:cs typeface="Cambria"/>
              </a:rPr>
              <a:t>n</a:t>
            </a:r>
            <a:r>
              <a:rPr sz="3150" i="1" spc="52" baseline="-19841" dirty="0">
                <a:latin typeface="Cambria"/>
                <a:cs typeface="Cambria"/>
              </a:rPr>
              <a:t> </a:t>
            </a:r>
            <a:r>
              <a:rPr sz="3150" spc="337" baseline="-19841" dirty="0">
                <a:latin typeface="Cambria"/>
                <a:cs typeface="Cambria"/>
              </a:rPr>
              <a:t>+</a:t>
            </a:r>
            <a:r>
              <a:rPr sz="3150" spc="52" baseline="-19841" dirty="0">
                <a:latin typeface="Cambria"/>
                <a:cs typeface="Cambria"/>
              </a:rPr>
              <a:t> </a:t>
            </a:r>
            <a:r>
              <a:rPr sz="3150" spc="277" baseline="-19841" dirty="0">
                <a:latin typeface="Cambria"/>
                <a:cs typeface="Cambria"/>
              </a:rPr>
              <a:t>4</a:t>
            </a:r>
            <a:r>
              <a:rPr sz="3150" i="1" spc="277" baseline="-19841" dirty="0">
                <a:latin typeface="Cambria"/>
                <a:cs typeface="Cambria"/>
              </a:rPr>
              <a:t>n</a:t>
            </a:r>
            <a:r>
              <a:rPr sz="3150" i="1" spc="52" baseline="-19841" dirty="0">
                <a:latin typeface="Cambria"/>
                <a:cs typeface="Cambria"/>
              </a:rPr>
              <a:t> </a:t>
            </a:r>
            <a:r>
              <a:rPr sz="3150" spc="337" baseline="-19841" dirty="0">
                <a:latin typeface="Cambria"/>
                <a:cs typeface="Cambria"/>
              </a:rPr>
              <a:t>+</a:t>
            </a:r>
            <a:r>
              <a:rPr sz="3150" spc="52" baseline="-19841" dirty="0">
                <a:latin typeface="Cambria"/>
                <a:cs typeface="Cambria"/>
              </a:rPr>
              <a:t> </a:t>
            </a:r>
            <a:r>
              <a:rPr sz="3150" spc="202" baseline="-19841" dirty="0">
                <a:latin typeface="Cambria"/>
                <a:cs typeface="Cambria"/>
              </a:rPr>
              <a:t>2</a:t>
            </a:r>
            <a:r>
              <a:rPr sz="3150" i="1" spc="202" baseline="-19841" dirty="0">
                <a:latin typeface="Cambria"/>
                <a:cs typeface="Cambria"/>
              </a:rPr>
              <a:t>n</a:t>
            </a:r>
            <a:r>
              <a:rPr sz="3150" i="1" spc="52" baseline="-19841" dirty="0">
                <a:latin typeface="Cambria"/>
                <a:cs typeface="Cambria"/>
              </a:rPr>
              <a:t> </a:t>
            </a:r>
            <a:r>
              <a:rPr sz="3150" spc="307" baseline="-19841" dirty="0">
                <a:latin typeface="Cambria"/>
                <a:cs typeface="Cambria"/>
              </a:rPr>
              <a:t>=</a:t>
            </a:r>
            <a:r>
              <a:rPr sz="3150" spc="52" baseline="-19841" dirty="0">
                <a:latin typeface="Cambria"/>
                <a:cs typeface="Cambria"/>
              </a:rPr>
              <a:t> </a:t>
            </a:r>
            <a:r>
              <a:rPr sz="3150" spc="187" baseline="-19841" dirty="0">
                <a:latin typeface="Cambria"/>
                <a:cs typeface="Cambria"/>
              </a:rPr>
              <a:t>7</a:t>
            </a:r>
            <a:r>
              <a:rPr sz="3150" i="1" spc="187" baseline="-19841" dirty="0">
                <a:latin typeface="Cambria"/>
                <a:cs typeface="Cambria"/>
              </a:rPr>
              <a:t>n</a:t>
            </a:r>
            <a:endParaRPr sz="3150" baseline="-19841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</a:pPr>
            <a:r>
              <a:rPr sz="2100" spc="180" dirty="0">
                <a:latin typeface="Cambria"/>
                <a:cs typeface="Cambria"/>
              </a:rPr>
              <a:t>On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average,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this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240" dirty="0">
                <a:latin typeface="Cambria"/>
                <a:cs typeface="Cambria"/>
              </a:rPr>
              <a:t>≤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7</a:t>
            </a:r>
            <a:r>
              <a:rPr sz="2100" i="1" spc="125" dirty="0">
                <a:latin typeface="Cambria"/>
                <a:cs typeface="Cambria"/>
              </a:rPr>
              <a:t>n</a:t>
            </a:r>
            <a:r>
              <a:rPr sz="2100" i="1" spc="35" dirty="0">
                <a:latin typeface="Cambria"/>
                <a:cs typeface="Cambria"/>
              </a:rPr>
              <a:t> </a:t>
            </a:r>
            <a:r>
              <a:rPr sz="2100" spc="-125" dirty="0">
                <a:latin typeface="Cambria"/>
                <a:cs typeface="Cambria"/>
              </a:rPr>
              <a:t>/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i="1" spc="180" dirty="0">
                <a:latin typeface="Cambria"/>
                <a:cs typeface="Cambria"/>
              </a:rPr>
              <a:t>n</a:t>
            </a:r>
            <a:r>
              <a:rPr sz="2100" i="1" spc="35" dirty="0">
                <a:latin typeface="Cambria"/>
                <a:cs typeface="Cambria"/>
              </a:rPr>
              <a:t> </a:t>
            </a:r>
            <a:r>
              <a:rPr sz="2100" spc="204" dirty="0">
                <a:latin typeface="Cambria"/>
                <a:cs typeface="Cambria"/>
              </a:rPr>
              <a:t>=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70" dirty="0">
                <a:latin typeface="Cambria"/>
                <a:cs typeface="Cambria"/>
              </a:rPr>
              <a:t>7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8075" y="2571750"/>
            <a:ext cx="4335924" cy="25717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8738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H</a:t>
            </a:r>
            <a:r>
              <a:rPr spc="-375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425" dirty="0"/>
              <a:t>many</a:t>
            </a:r>
            <a:r>
              <a:rPr spc="-270" dirty="0"/>
              <a:t> </a:t>
            </a:r>
            <a:r>
              <a:rPr spc="-290" dirty="0"/>
              <a:t>steps</a:t>
            </a:r>
            <a:r>
              <a:rPr spc="-270" dirty="0"/>
              <a:t> </a:t>
            </a:r>
            <a:r>
              <a:rPr spc="-345" dirty="0"/>
              <a:t>apart</a:t>
            </a:r>
            <a:r>
              <a:rPr spc="-270" dirty="0"/>
              <a:t> </a:t>
            </a:r>
            <a:r>
              <a:rPr spc="-360" dirty="0"/>
              <a:t>are</a:t>
            </a:r>
            <a:r>
              <a:rPr spc="-270" dirty="0"/>
              <a:t> </a:t>
            </a:r>
            <a:r>
              <a:rPr spc="-440" dirty="0"/>
              <a:t>two</a:t>
            </a:r>
            <a:r>
              <a:rPr spc="-270" dirty="0"/>
              <a:t> </a:t>
            </a:r>
            <a:r>
              <a:rPr spc="-235" dirty="0"/>
              <a:t>vertices?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2724" y="2013965"/>
            <a:ext cx="329437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9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2000" spc="3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and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E69137"/>
                </a:solidFill>
                <a:latin typeface="Cambria"/>
                <a:cs typeface="Cambria"/>
              </a:rPr>
              <a:t>2</a:t>
            </a:r>
            <a:r>
              <a:rPr sz="2000" spc="30" dirty="0">
                <a:solidFill>
                  <a:srgbClr val="E69137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at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least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three  </a:t>
            </a:r>
            <a:r>
              <a:rPr sz="2000" spc="135" dirty="0">
                <a:latin typeface="Cambria"/>
                <a:cs typeface="Cambria"/>
              </a:rPr>
              <a:t>steps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apart.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(and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two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equally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short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paths)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5" name="object 5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9" name="object 9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2" name="object 22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09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Amortiz</a:t>
            </a:r>
            <a:r>
              <a:rPr spc="-420" dirty="0"/>
              <a:t>a</a:t>
            </a:r>
            <a:r>
              <a:rPr spc="-340" dirty="0"/>
              <a:t>tion</a:t>
            </a:r>
            <a:r>
              <a:rPr spc="-270" dirty="0"/>
              <a:t> </a:t>
            </a:r>
            <a:r>
              <a:rPr spc="-395" dirty="0"/>
              <a:t>takeaway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62" y="1314131"/>
            <a:ext cx="7590155" cy="315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marR="5080" indent="-3898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10" dirty="0">
                <a:latin typeface="Cambria"/>
                <a:cs typeface="Cambria"/>
              </a:rPr>
              <a:t>"O(1)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90" dirty="0">
                <a:latin typeface="Cambria"/>
                <a:cs typeface="Cambria"/>
              </a:rPr>
              <a:t>amortized"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0" dirty="0">
                <a:latin typeface="Cambria"/>
                <a:cs typeface="Cambria"/>
              </a:rPr>
              <a:t>does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b="1" spc="125" dirty="0">
                <a:latin typeface="Cambria"/>
                <a:cs typeface="Cambria"/>
              </a:rPr>
              <a:t>not</a:t>
            </a:r>
            <a:r>
              <a:rPr sz="2100" b="1" spc="35" dirty="0">
                <a:latin typeface="Cambria"/>
                <a:cs typeface="Cambria"/>
              </a:rPr>
              <a:t> </a:t>
            </a:r>
            <a:r>
              <a:rPr sz="2100" spc="204" dirty="0">
                <a:latin typeface="Cambria"/>
                <a:cs typeface="Cambria"/>
              </a:rPr>
              <a:t>mean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that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20" dirty="0">
                <a:solidFill>
                  <a:srgbClr val="37761C"/>
                </a:solidFill>
                <a:latin typeface="Cambria"/>
                <a:cs typeface="Cambria"/>
              </a:rPr>
              <a:t>every</a:t>
            </a:r>
            <a:r>
              <a:rPr sz="21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instance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of </a:t>
            </a:r>
            <a:r>
              <a:rPr sz="2100" spc="-44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operation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45" dirty="0">
                <a:latin typeface="Cambria"/>
                <a:cs typeface="Cambria"/>
              </a:rPr>
              <a:t>O(1).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100">
              <a:latin typeface="Cambria"/>
              <a:cs typeface="Cambria"/>
            </a:endParaRPr>
          </a:p>
          <a:p>
            <a:pPr marL="401955" marR="29019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55" dirty="0">
                <a:latin typeface="Cambria"/>
                <a:cs typeface="Cambria"/>
              </a:rPr>
              <a:t>But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0" dirty="0">
                <a:latin typeface="Cambria"/>
                <a:cs typeface="Cambria"/>
              </a:rPr>
              <a:t>it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b="1" spc="85" dirty="0">
                <a:latin typeface="Cambria"/>
                <a:cs typeface="Cambria"/>
              </a:rPr>
              <a:t>does</a:t>
            </a:r>
            <a:r>
              <a:rPr sz="2100" b="1" spc="35" dirty="0">
                <a:latin typeface="Cambria"/>
                <a:cs typeface="Cambria"/>
              </a:rPr>
              <a:t> </a:t>
            </a:r>
            <a:r>
              <a:rPr sz="2100" spc="204" dirty="0">
                <a:latin typeface="Cambria"/>
                <a:cs typeface="Cambria"/>
              </a:rPr>
              <a:t>mean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655" dirty="0">
                <a:latin typeface="Cambria"/>
                <a:cs typeface="Cambria"/>
              </a:rPr>
              <a:t>–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at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any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point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in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0" dirty="0">
                <a:latin typeface="Cambria"/>
                <a:cs typeface="Cambria"/>
              </a:rPr>
              <a:t>process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655" dirty="0">
                <a:latin typeface="Cambria"/>
                <a:cs typeface="Cambria"/>
              </a:rPr>
              <a:t>–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that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0" dirty="0">
                <a:latin typeface="Cambria"/>
                <a:cs typeface="Cambria"/>
              </a:rPr>
              <a:t>average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cost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of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all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5" dirty="0">
                <a:latin typeface="Cambria"/>
                <a:cs typeface="Cambria"/>
              </a:rPr>
              <a:t>such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operations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so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far</a:t>
            </a:r>
            <a:r>
              <a:rPr sz="2100" spc="4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45" dirty="0">
                <a:latin typeface="Cambria"/>
                <a:cs typeface="Cambria"/>
              </a:rPr>
              <a:t>O(1).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150">
              <a:latin typeface="Cambria"/>
              <a:cs typeface="Cambria"/>
            </a:endParaRPr>
          </a:p>
          <a:p>
            <a:pPr marL="401955" marR="24701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70" dirty="0">
                <a:latin typeface="Cambria"/>
                <a:cs typeface="Cambria"/>
              </a:rPr>
              <a:t>Again: </a:t>
            </a:r>
            <a:r>
              <a:rPr sz="2100" spc="190" dirty="0">
                <a:latin typeface="Cambria"/>
                <a:cs typeface="Cambria"/>
              </a:rPr>
              <a:t>no </a:t>
            </a:r>
            <a:r>
              <a:rPr sz="2100" spc="170" dirty="0">
                <a:latin typeface="Cambria"/>
                <a:cs typeface="Cambria"/>
              </a:rPr>
              <a:t>taking </a:t>
            </a:r>
            <a:r>
              <a:rPr sz="2100" spc="155" dirty="0">
                <a:latin typeface="Cambria"/>
                <a:cs typeface="Cambria"/>
              </a:rPr>
              <a:t>out </a:t>
            </a:r>
            <a:r>
              <a:rPr sz="2100" spc="160" dirty="0">
                <a:latin typeface="Cambria"/>
                <a:cs typeface="Cambria"/>
              </a:rPr>
              <a:t>loans! </a:t>
            </a:r>
            <a:r>
              <a:rPr sz="2100" spc="140" dirty="0">
                <a:latin typeface="Cambria"/>
                <a:cs typeface="Cambria"/>
              </a:rPr>
              <a:t>We </a:t>
            </a:r>
            <a:r>
              <a:rPr sz="2100" spc="180" dirty="0">
                <a:latin typeface="Cambria"/>
                <a:cs typeface="Cambria"/>
              </a:rPr>
              <a:t>can't </a:t>
            </a:r>
            <a:r>
              <a:rPr sz="2100" spc="135" dirty="0">
                <a:latin typeface="Cambria"/>
                <a:cs typeface="Cambria"/>
              </a:rPr>
              <a:t>start </a:t>
            </a:r>
            <a:r>
              <a:rPr sz="2100" spc="155" dirty="0">
                <a:latin typeface="Cambria"/>
                <a:cs typeface="Cambria"/>
              </a:rPr>
              <a:t>with </a:t>
            </a:r>
            <a:r>
              <a:rPr sz="2100" spc="165" dirty="0">
                <a:latin typeface="Cambria"/>
                <a:cs typeface="Cambria"/>
              </a:rPr>
              <a:t>one </a:t>
            </a:r>
            <a:r>
              <a:rPr sz="2100" spc="170" dirty="0">
                <a:latin typeface="Cambria"/>
                <a:cs typeface="Cambria"/>
              </a:rPr>
              <a:t> </a:t>
            </a:r>
            <a:r>
              <a:rPr sz="2100" spc="130" dirty="0">
                <a:latin typeface="Cambria"/>
                <a:cs typeface="Cambria"/>
              </a:rPr>
              <a:t>O(</a:t>
            </a:r>
            <a:r>
              <a:rPr sz="2100" i="1" spc="130" dirty="0">
                <a:latin typeface="Cambria"/>
                <a:cs typeface="Cambria"/>
              </a:rPr>
              <a:t>n</a:t>
            </a:r>
            <a:r>
              <a:rPr sz="2100" spc="130" dirty="0">
                <a:latin typeface="Cambria"/>
                <a:cs typeface="Cambria"/>
              </a:rPr>
              <a:t>)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instance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and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5" dirty="0">
                <a:latin typeface="Cambria"/>
                <a:cs typeface="Cambria"/>
              </a:rPr>
              <a:t>then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pay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for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30" dirty="0">
                <a:latin typeface="Cambria"/>
                <a:cs typeface="Cambria"/>
              </a:rPr>
              <a:t>it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with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a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75" dirty="0">
                <a:latin typeface="Cambria"/>
                <a:cs typeface="Cambria"/>
              </a:rPr>
              <a:t>bunch</a:t>
            </a:r>
            <a:r>
              <a:rPr sz="2100" spc="3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of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25" dirty="0">
                <a:latin typeface="Cambria"/>
                <a:cs typeface="Cambria"/>
              </a:rPr>
              <a:t>O(1) </a:t>
            </a:r>
            <a:r>
              <a:rPr sz="2100" spc="-44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instances.</a:t>
            </a:r>
            <a:endParaRPr sz="2100">
              <a:latin typeface="Cambria"/>
              <a:cs typeface="Cambria"/>
            </a:endParaRPr>
          </a:p>
          <a:p>
            <a:pPr marL="485140" algn="ctr">
              <a:lnSpc>
                <a:spcPct val="100000"/>
              </a:lnSpc>
              <a:spcBef>
                <a:spcPts val="20"/>
              </a:spcBef>
            </a:pPr>
            <a:r>
              <a:rPr sz="1600" i="1" spc="80" dirty="0">
                <a:solidFill>
                  <a:srgbClr val="0000FF"/>
                </a:solidFill>
                <a:latin typeface="Cambria"/>
                <a:cs typeface="Cambria"/>
              </a:rPr>
              <a:t>"I'll</a:t>
            </a:r>
            <a:r>
              <a:rPr sz="16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600" i="1" spc="65" dirty="0">
                <a:solidFill>
                  <a:srgbClr val="0000FF"/>
                </a:solidFill>
                <a:latin typeface="Cambria"/>
                <a:cs typeface="Cambria"/>
              </a:rPr>
              <a:t>get</a:t>
            </a:r>
            <a:r>
              <a:rPr sz="16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600" i="1" spc="8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16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600" i="1" spc="130" dirty="0">
                <a:solidFill>
                  <a:srgbClr val="0000FF"/>
                </a:solidFill>
                <a:latin typeface="Cambria"/>
                <a:cs typeface="Cambria"/>
              </a:rPr>
              <a:t>money,</a:t>
            </a:r>
            <a:r>
              <a:rPr sz="16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600" i="1" spc="45" dirty="0">
                <a:solidFill>
                  <a:srgbClr val="0000FF"/>
                </a:solidFill>
                <a:latin typeface="Cambria"/>
                <a:cs typeface="Cambria"/>
              </a:rPr>
              <a:t>I</a:t>
            </a:r>
            <a:r>
              <a:rPr sz="16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1600" i="1" spc="100" dirty="0">
                <a:solidFill>
                  <a:srgbClr val="0000FF"/>
                </a:solidFill>
                <a:latin typeface="Cambria"/>
                <a:cs typeface="Cambria"/>
              </a:rPr>
              <a:t>swear!"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615" y="605347"/>
            <a:ext cx="6419660" cy="4080883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070" y="254806"/>
            <a:ext cx="6895362" cy="468082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935" y="628616"/>
            <a:ext cx="6394910" cy="428595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599" y="653066"/>
            <a:ext cx="7282573" cy="366058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2542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80" dirty="0"/>
              <a:t>wrong</a:t>
            </a:r>
            <a:r>
              <a:rPr spc="-270" dirty="0"/>
              <a:t> </a:t>
            </a:r>
            <a:r>
              <a:rPr spc="-375" dirty="0"/>
              <a:t>with</a:t>
            </a:r>
            <a:r>
              <a:rPr spc="-270" dirty="0"/>
              <a:t> </a:t>
            </a:r>
            <a:r>
              <a:rPr spc="-370" dirty="0"/>
              <a:t>neg</a:t>
            </a:r>
            <a:r>
              <a:rPr spc="-400" dirty="0"/>
              <a:t>a</a:t>
            </a:r>
            <a:r>
              <a:rPr spc="-350" dirty="0"/>
              <a:t>tive</a:t>
            </a:r>
            <a:r>
              <a:rPr spc="-270" dirty="0"/>
              <a:t> </a:t>
            </a:r>
            <a:r>
              <a:rPr spc="-390" dirty="0"/>
              <a:t>ed</a:t>
            </a:r>
            <a:r>
              <a:rPr spc="-370" dirty="0"/>
              <a:t>g</a:t>
            </a:r>
            <a:r>
              <a:rPr spc="-465" dirty="0"/>
              <a:t>e</a:t>
            </a:r>
            <a:r>
              <a:rPr spc="-270" dirty="0"/>
              <a:t> </a:t>
            </a:r>
            <a:r>
              <a:rPr spc="-235" dirty="0"/>
              <a:t>weights?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896549"/>
            <a:ext cx="1947545" cy="2417445"/>
            <a:chOff x="1553550" y="1896549"/>
            <a:chExt cx="1947545" cy="2417445"/>
          </a:xfrm>
        </p:grpSpPr>
        <p:sp>
          <p:nvSpPr>
            <p:cNvPr id="4" name="object 4"/>
            <p:cNvSpPr/>
            <p:nvPr/>
          </p:nvSpPr>
          <p:spPr>
            <a:xfrm>
              <a:off x="2157825" y="1915599"/>
              <a:ext cx="506730" cy="443865"/>
            </a:xfrm>
            <a:custGeom>
              <a:avLst/>
              <a:gdLst/>
              <a:ahLst/>
              <a:cxnLst/>
              <a:rect l="l" t="t" r="r" b="b"/>
              <a:pathLst>
                <a:path w="506730" h="443864">
                  <a:moveTo>
                    <a:pt x="506699" y="0"/>
                  </a:moveTo>
                  <a:lnTo>
                    <a:pt x="0" y="4436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425" y="2264349"/>
              <a:ext cx="474345" cy="2030730"/>
            </a:xfrm>
            <a:custGeom>
              <a:avLst/>
              <a:gdLst/>
              <a:ahLst/>
              <a:cxnLst/>
              <a:rect l="l" t="t" r="r" b="b"/>
              <a:pathLst>
                <a:path w="474345" h="2030729">
                  <a:moveTo>
                    <a:pt x="0" y="0"/>
                  </a:moveTo>
                  <a:lnTo>
                    <a:pt x="474299" y="20303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0" name="object 10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2983" y="1547800"/>
            <a:ext cx="2396490" cy="2663825"/>
            <a:chOff x="972983" y="1547800"/>
            <a:chExt cx="2396490" cy="2663825"/>
          </a:xfrm>
        </p:grpSpPr>
        <p:sp>
          <p:nvSpPr>
            <p:cNvPr id="18" name="object 18"/>
            <p:cNvSpPr/>
            <p:nvPr/>
          </p:nvSpPr>
          <p:spPr>
            <a:xfrm>
              <a:off x="2157966" y="2852453"/>
              <a:ext cx="233679" cy="991235"/>
            </a:xfrm>
            <a:custGeom>
              <a:avLst/>
              <a:gdLst/>
              <a:ahLst/>
              <a:cxnLst/>
              <a:rect l="l" t="t" r="r" b="b"/>
              <a:pathLst>
                <a:path w="233680" h="991235">
                  <a:moveTo>
                    <a:pt x="0" y="0"/>
                  </a:moveTo>
                  <a:lnTo>
                    <a:pt x="233399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2033" y="2852453"/>
              <a:ext cx="681355" cy="857885"/>
            </a:xfrm>
            <a:custGeom>
              <a:avLst/>
              <a:gdLst/>
              <a:ahLst/>
              <a:cxnLst/>
              <a:rect l="l" t="t" r="r" b="b"/>
              <a:pathLst>
                <a:path w="681355" h="857885">
                  <a:moveTo>
                    <a:pt x="680999" y="0"/>
                  </a:moveTo>
                  <a:lnTo>
                    <a:pt x="0" y="8576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4924" y="4059000"/>
              <a:ext cx="713740" cy="133985"/>
            </a:xfrm>
            <a:custGeom>
              <a:avLst/>
              <a:gdLst/>
              <a:ahLst/>
              <a:cxnLst/>
              <a:rect l="l" t="t" r="r" b="b"/>
              <a:pathLst>
                <a:path w="713739" h="133985">
                  <a:moveTo>
                    <a:pt x="713399" y="133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4525" y="1566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64525" y="1566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81666" y="16896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33625" y="4439249"/>
            <a:ext cx="748030" cy="102235"/>
          </a:xfrm>
          <a:custGeom>
            <a:avLst/>
            <a:gdLst/>
            <a:ahLst/>
            <a:cxnLst/>
            <a:rect l="l" t="t" r="r" b="b"/>
            <a:pathLst>
              <a:path w="748029" h="102235">
                <a:moveTo>
                  <a:pt x="747599" y="101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5050" y="2736801"/>
            <a:ext cx="151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0" dirty="0">
                <a:solidFill>
                  <a:srgbClr val="980000"/>
                </a:solidFill>
                <a:latin typeface="Arial"/>
                <a:cs typeface="Arial"/>
              </a:rPr>
              <a:t>9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05800" y="1687801"/>
            <a:ext cx="151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0" dirty="0">
                <a:solidFill>
                  <a:srgbClr val="980000"/>
                </a:solidFill>
                <a:latin typeface="Arial"/>
                <a:cs typeface="Arial"/>
              </a:rPr>
              <a:t>9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33075" y="2895239"/>
            <a:ext cx="3130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solidFill>
                  <a:srgbClr val="980000"/>
                </a:solidFill>
                <a:latin typeface="Arial"/>
                <a:cs typeface="Arial"/>
              </a:rPr>
              <a:t>-17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4249" y="42607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78925" y="46056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60700" y="3206251"/>
            <a:ext cx="151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0" dirty="0">
                <a:solidFill>
                  <a:srgbClr val="980000"/>
                </a:solidFill>
                <a:latin typeface="Arial"/>
                <a:cs typeface="Arial"/>
              </a:rPr>
              <a:t>9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5250" y="1807457"/>
            <a:ext cx="26339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140" dirty="0">
                <a:latin typeface="Cambria"/>
                <a:cs typeface="Cambria"/>
              </a:rPr>
              <a:t>For </a:t>
            </a:r>
            <a:r>
              <a:rPr sz="2100" spc="165" dirty="0">
                <a:latin typeface="Cambria"/>
                <a:cs typeface="Cambria"/>
              </a:rPr>
              <a:t>one </a:t>
            </a:r>
            <a:r>
              <a:rPr sz="2100" spc="200" dirty="0">
                <a:latin typeface="Cambria"/>
                <a:cs typeface="Cambria"/>
              </a:rPr>
              <a:t>thing, </a:t>
            </a:r>
            <a:r>
              <a:rPr sz="2100" spc="125" dirty="0">
                <a:latin typeface="Cambria"/>
                <a:cs typeface="Cambria"/>
              </a:rPr>
              <a:t>we </a:t>
            </a:r>
            <a:r>
              <a:rPr sz="2100" spc="130" dirty="0">
                <a:latin typeface="Cambria"/>
                <a:cs typeface="Cambria"/>
              </a:rPr>
              <a:t> </a:t>
            </a:r>
            <a:r>
              <a:rPr sz="2100" spc="210" dirty="0">
                <a:latin typeface="Cambria"/>
                <a:cs typeface="Cambria"/>
              </a:rPr>
              <a:t>may </a:t>
            </a:r>
            <a:r>
              <a:rPr sz="2100" spc="150" dirty="0">
                <a:latin typeface="Cambria"/>
                <a:cs typeface="Cambria"/>
              </a:rPr>
              <a:t>stop </a:t>
            </a:r>
            <a:r>
              <a:rPr sz="2100" spc="155" dirty="0">
                <a:latin typeface="Cambria"/>
                <a:cs typeface="Cambria"/>
              </a:rPr>
              <a:t>too </a:t>
            </a:r>
            <a:r>
              <a:rPr sz="2100" spc="150" dirty="0">
                <a:latin typeface="Cambria"/>
                <a:cs typeface="Cambria"/>
              </a:rPr>
              <a:t>early,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with</a:t>
            </a:r>
            <a:r>
              <a:rPr sz="2100" spc="5" dirty="0">
                <a:latin typeface="Cambria"/>
                <a:cs typeface="Cambria"/>
              </a:rPr>
              <a:t> </a:t>
            </a:r>
            <a:r>
              <a:rPr sz="2100" spc="185" dirty="0">
                <a:latin typeface="Cambria"/>
                <a:cs typeface="Cambria"/>
              </a:rPr>
              <a:t>an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answer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that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too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big!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5250" y="3407657"/>
            <a:ext cx="24987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145" dirty="0">
                <a:latin typeface="Cambria"/>
                <a:cs typeface="Cambria"/>
              </a:rPr>
              <a:t>(Here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we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65" dirty="0">
                <a:latin typeface="Cambria"/>
                <a:cs typeface="Cambria"/>
              </a:rPr>
              <a:t>get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80" dirty="0">
                <a:solidFill>
                  <a:srgbClr val="FF00FF"/>
                </a:solidFill>
                <a:latin typeface="Cambria"/>
                <a:cs typeface="Cambria"/>
              </a:rPr>
              <a:t>2</a:t>
            </a:r>
            <a:r>
              <a:rPr sz="2100" spc="180" dirty="0">
                <a:latin typeface="Cambria"/>
                <a:cs typeface="Cambria"/>
              </a:rPr>
              <a:t>,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but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answer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is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-70" dirty="0">
                <a:solidFill>
                  <a:srgbClr val="9900FF"/>
                </a:solidFill>
                <a:latin typeface="Cambria"/>
                <a:cs typeface="Cambria"/>
              </a:rPr>
              <a:t>1</a:t>
            </a:r>
            <a:r>
              <a:rPr sz="2100" spc="-70" dirty="0">
                <a:latin typeface="Cambria"/>
                <a:cs typeface="Cambria"/>
              </a:rPr>
              <a:t>)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2542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80" dirty="0"/>
              <a:t>wrong</a:t>
            </a:r>
            <a:r>
              <a:rPr spc="-270" dirty="0"/>
              <a:t> </a:t>
            </a:r>
            <a:r>
              <a:rPr spc="-375" dirty="0"/>
              <a:t>with</a:t>
            </a:r>
            <a:r>
              <a:rPr spc="-270" dirty="0"/>
              <a:t> </a:t>
            </a:r>
            <a:r>
              <a:rPr spc="-370" dirty="0"/>
              <a:t>neg</a:t>
            </a:r>
            <a:r>
              <a:rPr spc="-400" dirty="0"/>
              <a:t>a</a:t>
            </a:r>
            <a:r>
              <a:rPr spc="-350" dirty="0"/>
              <a:t>tive</a:t>
            </a:r>
            <a:r>
              <a:rPr spc="-270" dirty="0"/>
              <a:t> </a:t>
            </a:r>
            <a:r>
              <a:rPr spc="-390" dirty="0"/>
              <a:t>ed</a:t>
            </a:r>
            <a:r>
              <a:rPr spc="-370" dirty="0"/>
              <a:t>g</a:t>
            </a:r>
            <a:r>
              <a:rPr spc="-465" dirty="0"/>
              <a:t>e</a:t>
            </a:r>
            <a:r>
              <a:rPr spc="-270" dirty="0"/>
              <a:t> </a:t>
            </a:r>
            <a:r>
              <a:rPr spc="-235" dirty="0"/>
              <a:t>weights?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896549"/>
            <a:ext cx="1947545" cy="2417445"/>
            <a:chOff x="1553550" y="1896549"/>
            <a:chExt cx="1947545" cy="2417445"/>
          </a:xfrm>
        </p:grpSpPr>
        <p:sp>
          <p:nvSpPr>
            <p:cNvPr id="4" name="object 4"/>
            <p:cNvSpPr/>
            <p:nvPr/>
          </p:nvSpPr>
          <p:spPr>
            <a:xfrm>
              <a:off x="2157825" y="1915599"/>
              <a:ext cx="506730" cy="443865"/>
            </a:xfrm>
            <a:custGeom>
              <a:avLst/>
              <a:gdLst/>
              <a:ahLst/>
              <a:cxnLst/>
              <a:rect l="l" t="t" r="r" b="b"/>
              <a:pathLst>
                <a:path w="506730" h="443864">
                  <a:moveTo>
                    <a:pt x="506699" y="0"/>
                  </a:moveTo>
                  <a:lnTo>
                    <a:pt x="0" y="44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2600" y="2257099"/>
              <a:ext cx="1909445" cy="2037714"/>
            </a:xfrm>
            <a:custGeom>
              <a:avLst/>
              <a:gdLst/>
              <a:ahLst/>
              <a:cxnLst/>
              <a:rect l="l" t="t" r="r" b="b"/>
              <a:pathLst>
                <a:path w="1909445" h="203771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909445" h="2037714">
                  <a:moveTo>
                    <a:pt x="1434825" y="7249"/>
                  </a:moveTo>
                  <a:lnTo>
                    <a:pt x="1909125" y="20376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9" name="object 9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72983" y="1547800"/>
            <a:ext cx="2396490" cy="2663825"/>
            <a:chOff x="972983" y="1547800"/>
            <a:chExt cx="2396490" cy="2663825"/>
          </a:xfrm>
        </p:grpSpPr>
        <p:sp>
          <p:nvSpPr>
            <p:cNvPr id="17" name="object 17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64525" y="1566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64525" y="1566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81666" y="16896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2" name="object 22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33625" y="4439249"/>
            <a:ext cx="748030" cy="102235"/>
          </a:xfrm>
          <a:custGeom>
            <a:avLst/>
            <a:gdLst/>
            <a:ahLst/>
            <a:cxnLst/>
            <a:rect l="l" t="t" r="r" b="b"/>
            <a:pathLst>
              <a:path w="748029" h="102235">
                <a:moveTo>
                  <a:pt x="747599" y="101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2925" y="2744764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48049" y="1683139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33075" y="2895239"/>
            <a:ext cx="346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solidFill>
                  <a:srgbClr val="980000"/>
                </a:solidFill>
                <a:latin typeface="Arial"/>
                <a:cs typeface="Arial"/>
              </a:rPr>
              <a:t>-17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b="1" spc="-120" dirty="0">
                <a:solidFill>
                  <a:srgbClr val="980000"/>
                </a:solidFill>
                <a:latin typeface="Arial"/>
                <a:cs typeface="Arial"/>
              </a:rPr>
              <a:t>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7950" y="4359139"/>
            <a:ext cx="431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60" dirty="0">
                <a:solidFill>
                  <a:srgbClr val="980000"/>
                </a:solidFill>
                <a:latin typeface="Arial"/>
                <a:cs typeface="Arial"/>
              </a:rPr>
              <a:t>1+17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37549" y="4616139"/>
            <a:ext cx="431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60" dirty="0">
                <a:solidFill>
                  <a:srgbClr val="980000"/>
                </a:solidFill>
                <a:latin typeface="Arial"/>
                <a:cs typeface="Arial"/>
              </a:rPr>
              <a:t>1+17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4900" y="3191164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13649" y="1096507"/>
            <a:ext cx="1866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40" dirty="0">
                <a:latin typeface="Cambria"/>
                <a:cs typeface="Cambria"/>
              </a:rPr>
              <a:t>A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possible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240" dirty="0">
                <a:latin typeface="Cambria"/>
                <a:cs typeface="Cambria"/>
              </a:rPr>
              <a:t>ﬁx: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81162" y="1736587"/>
            <a:ext cx="3348354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marR="5080" indent="-3898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40" dirty="0">
                <a:latin typeface="Cambria"/>
                <a:cs typeface="Cambria"/>
              </a:rPr>
              <a:t>Add</a:t>
            </a:r>
            <a:r>
              <a:rPr sz="2100" spc="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200" dirty="0">
                <a:latin typeface="Cambria"/>
                <a:cs typeface="Cambria"/>
              </a:rPr>
              <a:t>most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negative </a:t>
            </a:r>
            <a:r>
              <a:rPr sz="2100" spc="-45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weight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to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20" dirty="0">
                <a:latin typeface="Cambria"/>
                <a:cs typeface="Cambria"/>
              </a:rPr>
              <a:t>every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edge.</a:t>
            </a:r>
            <a:endParaRPr sz="2100">
              <a:latin typeface="Cambria"/>
              <a:cs typeface="Cambria"/>
            </a:endParaRPr>
          </a:p>
          <a:p>
            <a:pPr marL="40195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85" dirty="0">
                <a:latin typeface="Cambria"/>
                <a:cs typeface="Cambria"/>
              </a:rPr>
              <a:t>Run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algorithm.</a:t>
            </a:r>
            <a:endParaRPr sz="2100">
              <a:latin typeface="Cambria"/>
              <a:cs typeface="Cambria"/>
            </a:endParaRPr>
          </a:p>
          <a:p>
            <a:pPr marL="401955" marR="3746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45" dirty="0">
                <a:latin typeface="Cambria"/>
                <a:cs typeface="Cambria"/>
              </a:rPr>
              <a:t>Subtract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90" dirty="0">
                <a:latin typeface="Cambria"/>
                <a:cs typeface="Cambria"/>
              </a:rPr>
              <a:t>off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added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weights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at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end.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924" y="3439235"/>
            <a:ext cx="3105500" cy="1704263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2542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80" dirty="0"/>
              <a:t>wrong</a:t>
            </a:r>
            <a:r>
              <a:rPr spc="-270" dirty="0"/>
              <a:t> </a:t>
            </a:r>
            <a:r>
              <a:rPr spc="-375" dirty="0"/>
              <a:t>with</a:t>
            </a:r>
            <a:r>
              <a:rPr spc="-270" dirty="0"/>
              <a:t> </a:t>
            </a:r>
            <a:r>
              <a:rPr spc="-370" dirty="0"/>
              <a:t>neg</a:t>
            </a:r>
            <a:r>
              <a:rPr spc="-400" dirty="0"/>
              <a:t>a</a:t>
            </a:r>
            <a:r>
              <a:rPr spc="-350" dirty="0"/>
              <a:t>tive</a:t>
            </a:r>
            <a:r>
              <a:rPr spc="-270" dirty="0"/>
              <a:t> </a:t>
            </a:r>
            <a:r>
              <a:rPr spc="-390" dirty="0"/>
              <a:t>ed</a:t>
            </a:r>
            <a:r>
              <a:rPr spc="-370" dirty="0"/>
              <a:t>g</a:t>
            </a:r>
            <a:r>
              <a:rPr spc="-465" dirty="0"/>
              <a:t>e</a:t>
            </a:r>
            <a:r>
              <a:rPr spc="-270" dirty="0"/>
              <a:t> </a:t>
            </a:r>
            <a:r>
              <a:rPr spc="-235" dirty="0"/>
              <a:t>weights?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896549"/>
            <a:ext cx="1947545" cy="2417445"/>
            <a:chOff x="1553550" y="1896549"/>
            <a:chExt cx="1947545" cy="2417445"/>
          </a:xfrm>
        </p:grpSpPr>
        <p:sp>
          <p:nvSpPr>
            <p:cNvPr id="4" name="object 4"/>
            <p:cNvSpPr/>
            <p:nvPr/>
          </p:nvSpPr>
          <p:spPr>
            <a:xfrm>
              <a:off x="2157825" y="1915599"/>
              <a:ext cx="506730" cy="443865"/>
            </a:xfrm>
            <a:custGeom>
              <a:avLst/>
              <a:gdLst/>
              <a:ahLst/>
              <a:cxnLst/>
              <a:rect l="l" t="t" r="r" b="b"/>
              <a:pathLst>
                <a:path w="506730" h="443864">
                  <a:moveTo>
                    <a:pt x="506699" y="0"/>
                  </a:moveTo>
                  <a:lnTo>
                    <a:pt x="0" y="4436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425" y="2264349"/>
              <a:ext cx="474345" cy="2030730"/>
            </a:xfrm>
            <a:custGeom>
              <a:avLst/>
              <a:gdLst/>
              <a:ahLst/>
              <a:cxnLst/>
              <a:rect l="l" t="t" r="r" b="b"/>
              <a:pathLst>
                <a:path w="474345" h="2030729">
                  <a:moveTo>
                    <a:pt x="0" y="0"/>
                  </a:moveTo>
                  <a:lnTo>
                    <a:pt x="474299" y="20303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0" name="object 10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2983" y="1547800"/>
            <a:ext cx="2396490" cy="2663825"/>
            <a:chOff x="972983" y="1547800"/>
            <a:chExt cx="2396490" cy="2663825"/>
          </a:xfrm>
        </p:grpSpPr>
        <p:sp>
          <p:nvSpPr>
            <p:cNvPr id="18" name="object 18"/>
            <p:cNvSpPr/>
            <p:nvPr/>
          </p:nvSpPr>
          <p:spPr>
            <a:xfrm>
              <a:off x="2157966" y="2852453"/>
              <a:ext cx="233679" cy="991235"/>
            </a:xfrm>
            <a:custGeom>
              <a:avLst/>
              <a:gdLst/>
              <a:ahLst/>
              <a:cxnLst/>
              <a:rect l="l" t="t" r="r" b="b"/>
              <a:pathLst>
                <a:path w="233680" h="991235">
                  <a:moveTo>
                    <a:pt x="0" y="0"/>
                  </a:moveTo>
                  <a:lnTo>
                    <a:pt x="233399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2033" y="2852453"/>
              <a:ext cx="681355" cy="857885"/>
            </a:xfrm>
            <a:custGeom>
              <a:avLst/>
              <a:gdLst/>
              <a:ahLst/>
              <a:cxnLst/>
              <a:rect l="l" t="t" r="r" b="b"/>
              <a:pathLst>
                <a:path w="681355" h="857885">
                  <a:moveTo>
                    <a:pt x="680999" y="0"/>
                  </a:moveTo>
                  <a:lnTo>
                    <a:pt x="0" y="857699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4924" y="4059000"/>
              <a:ext cx="713740" cy="133985"/>
            </a:xfrm>
            <a:custGeom>
              <a:avLst/>
              <a:gdLst/>
              <a:ahLst/>
              <a:cxnLst/>
              <a:rect l="l" t="t" r="r" b="b"/>
              <a:pathLst>
                <a:path w="713739" h="133985">
                  <a:moveTo>
                    <a:pt x="713399" y="133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4525" y="1566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64525" y="1566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81666" y="16896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14575" y="4173449"/>
            <a:ext cx="1471930" cy="735965"/>
            <a:chOff x="2614575" y="4173449"/>
            <a:chExt cx="1471930" cy="735965"/>
          </a:xfrm>
        </p:grpSpPr>
        <p:sp>
          <p:nvSpPr>
            <p:cNvPr id="25" name="object 25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3625" y="4439249"/>
              <a:ext cx="748030" cy="102235"/>
            </a:xfrm>
            <a:custGeom>
              <a:avLst/>
              <a:gdLst/>
              <a:ahLst/>
              <a:cxnLst/>
              <a:rect l="l" t="t" r="r" b="b"/>
              <a:pathLst>
                <a:path w="748029" h="102235">
                  <a:moveTo>
                    <a:pt x="747599" y="1019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2925" y="2744764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8049" y="1683139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33075" y="2895239"/>
            <a:ext cx="346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solidFill>
                  <a:srgbClr val="980000"/>
                </a:solidFill>
                <a:latin typeface="Arial"/>
                <a:cs typeface="Arial"/>
              </a:rPr>
              <a:t>-17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b="1" spc="-120" dirty="0">
                <a:solidFill>
                  <a:srgbClr val="980000"/>
                </a:solidFill>
                <a:latin typeface="Arial"/>
                <a:cs typeface="Arial"/>
              </a:rPr>
              <a:t>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07950" y="4359139"/>
            <a:ext cx="431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60" dirty="0">
                <a:solidFill>
                  <a:srgbClr val="980000"/>
                </a:solidFill>
                <a:latin typeface="Arial"/>
                <a:cs typeface="Arial"/>
              </a:rPr>
              <a:t>1+17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37549" y="4616139"/>
            <a:ext cx="431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60" dirty="0">
                <a:solidFill>
                  <a:srgbClr val="980000"/>
                </a:solidFill>
                <a:latin typeface="Arial"/>
                <a:cs typeface="Arial"/>
              </a:rPr>
              <a:t>1+17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34900" y="3191164"/>
            <a:ext cx="472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solidFill>
                  <a:srgbClr val="980000"/>
                </a:solidFill>
                <a:latin typeface="Arial"/>
                <a:cs typeface="Arial"/>
              </a:rPr>
              <a:t>9+17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86317" y="4315317"/>
            <a:ext cx="1077595" cy="85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  <a:p>
            <a:pPr marL="216535">
              <a:lnSpc>
                <a:spcPct val="100000"/>
              </a:lnSpc>
              <a:spcBef>
                <a:spcPts val="1350"/>
              </a:spcBef>
            </a:pPr>
            <a:r>
              <a:rPr sz="1700" b="1" spc="114" dirty="0">
                <a:solidFill>
                  <a:srgbClr val="FF00FF"/>
                </a:solidFill>
                <a:latin typeface="Arial"/>
                <a:cs typeface="Arial"/>
              </a:rPr>
              <a:t>total</a:t>
            </a:r>
            <a:r>
              <a:rPr sz="1700" b="1" spc="-5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700" b="1" spc="55" dirty="0">
                <a:solidFill>
                  <a:srgbClr val="FF00FF"/>
                </a:solidFill>
                <a:latin typeface="Arial"/>
                <a:cs typeface="Arial"/>
              </a:rPr>
              <a:t>36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13649" y="1325107"/>
            <a:ext cx="1866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40" dirty="0">
                <a:latin typeface="Cambria"/>
                <a:cs typeface="Cambria"/>
              </a:rPr>
              <a:t>A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possible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240" dirty="0">
                <a:latin typeface="Cambria"/>
                <a:cs typeface="Cambria"/>
              </a:rPr>
              <a:t>ﬁx: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1162" y="1965187"/>
            <a:ext cx="3348354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marR="5080" indent="-3898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40" dirty="0">
                <a:latin typeface="Cambria"/>
                <a:cs typeface="Cambria"/>
              </a:rPr>
              <a:t>Add</a:t>
            </a:r>
            <a:r>
              <a:rPr sz="2100" spc="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200" dirty="0">
                <a:latin typeface="Cambria"/>
                <a:cs typeface="Cambria"/>
              </a:rPr>
              <a:t>most</a:t>
            </a:r>
            <a:r>
              <a:rPr sz="2100" spc="10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negative </a:t>
            </a:r>
            <a:r>
              <a:rPr sz="2100" spc="-45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weight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to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20" dirty="0">
                <a:latin typeface="Cambria"/>
                <a:cs typeface="Cambria"/>
              </a:rPr>
              <a:t>every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edge.</a:t>
            </a:r>
            <a:endParaRPr sz="2100">
              <a:latin typeface="Cambria"/>
              <a:cs typeface="Cambria"/>
            </a:endParaRPr>
          </a:p>
          <a:p>
            <a:pPr marL="40195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85" dirty="0">
                <a:latin typeface="Cambria"/>
                <a:cs typeface="Cambria"/>
              </a:rPr>
              <a:t>Run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algorithm.</a:t>
            </a:r>
            <a:endParaRPr sz="2100">
              <a:latin typeface="Cambria"/>
              <a:cs typeface="Cambria"/>
            </a:endParaRPr>
          </a:p>
          <a:p>
            <a:pPr marL="401955" marR="37465" indent="-389890">
              <a:lnSpc>
                <a:spcPct val="100000"/>
              </a:lnSpc>
              <a:buFont typeface="Tahoma"/>
              <a:buChar char="●"/>
              <a:tabLst>
                <a:tab pos="401955" algn="l"/>
                <a:tab pos="402590" algn="l"/>
              </a:tabLst>
            </a:pPr>
            <a:r>
              <a:rPr sz="2100" spc="145" dirty="0">
                <a:latin typeface="Cambria"/>
                <a:cs typeface="Cambria"/>
              </a:rPr>
              <a:t>Subtract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90" dirty="0">
                <a:latin typeface="Cambria"/>
                <a:cs typeface="Cambria"/>
              </a:rPr>
              <a:t>off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added </a:t>
            </a:r>
            <a:r>
              <a:rPr sz="2100" spc="-45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weights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at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the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end.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13649" y="3885427"/>
            <a:ext cx="370967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100" spc="160" dirty="0">
                <a:latin typeface="Cambria"/>
                <a:cs typeface="Cambria"/>
              </a:rPr>
              <a:t>Does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this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35" dirty="0">
                <a:latin typeface="Cambria"/>
                <a:cs typeface="Cambria"/>
              </a:rPr>
              <a:t>work?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b="1" spc="140" dirty="0">
                <a:solidFill>
                  <a:srgbClr val="CC0000"/>
                </a:solidFill>
                <a:latin typeface="Cambria"/>
                <a:cs typeface="Cambria"/>
              </a:rPr>
              <a:t>No!</a:t>
            </a:r>
            <a:r>
              <a:rPr sz="2100" b="1" spc="2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CC0000"/>
                </a:solidFill>
                <a:latin typeface="Cambria"/>
                <a:cs typeface="Cambria"/>
              </a:rPr>
              <a:t>We</a:t>
            </a:r>
            <a:r>
              <a:rPr sz="2100" b="1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80" dirty="0">
                <a:solidFill>
                  <a:srgbClr val="CC0000"/>
                </a:solidFill>
                <a:latin typeface="Cambria"/>
                <a:cs typeface="Cambria"/>
              </a:rPr>
              <a:t>still </a:t>
            </a:r>
            <a:r>
              <a:rPr sz="2100" b="1" spc="-45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85" dirty="0">
                <a:solidFill>
                  <a:srgbClr val="CC0000"/>
                </a:solidFill>
                <a:latin typeface="Cambria"/>
                <a:cs typeface="Cambria"/>
              </a:rPr>
              <a:t>end</a:t>
            </a:r>
            <a:r>
              <a:rPr sz="2100" b="1" spc="2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80" dirty="0">
                <a:solidFill>
                  <a:srgbClr val="CC0000"/>
                </a:solidFill>
                <a:latin typeface="Cambria"/>
                <a:cs typeface="Cambria"/>
              </a:rPr>
              <a:t>up</a:t>
            </a:r>
            <a:r>
              <a:rPr sz="2100" b="1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110" dirty="0">
                <a:solidFill>
                  <a:srgbClr val="CC0000"/>
                </a:solidFill>
                <a:latin typeface="Cambria"/>
                <a:cs typeface="Cambria"/>
              </a:rPr>
              <a:t>picking</a:t>
            </a:r>
            <a:r>
              <a:rPr sz="2100" b="1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90" dirty="0">
                <a:solidFill>
                  <a:srgbClr val="CC0000"/>
                </a:solidFill>
                <a:latin typeface="Cambria"/>
                <a:cs typeface="Cambria"/>
              </a:rPr>
              <a:t>the</a:t>
            </a:r>
            <a:r>
              <a:rPr sz="2100" b="1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60" dirty="0">
                <a:solidFill>
                  <a:srgbClr val="CC0000"/>
                </a:solidFill>
                <a:latin typeface="Cambria"/>
                <a:cs typeface="Cambria"/>
              </a:rPr>
              <a:t>bad</a:t>
            </a:r>
            <a:r>
              <a:rPr sz="2100" b="1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95" dirty="0">
                <a:solidFill>
                  <a:srgbClr val="CC0000"/>
                </a:solidFill>
                <a:latin typeface="Cambria"/>
                <a:cs typeface="Cambria"/>
              </a:rPr>
              <a:t>path </a:t>
            </a:r>
            <a:r>
              <a:rPr sz="2100" b="1" spc="-45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70" dirty="0">
                <a:solidFill>
                  <a:srgbClr val="CC0000"/>
                </a:solidFill>
                <a:latin typeface="Cambria"/>
                <a:cs typeface="Cambria"/>
              </a:rPr>
              <a:t>because</a:t>
            </a:r>
            <a:r>
              <a:rPr sz="2100" b="1" spc="3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CC0000"/>
                </a:solidFill>
                <a:latin typeface="Cambria"/>
                <a:cs typeface="Cambria"/>
              </a:rPr>
              <a:t>it</a:t>
            </a:r>
            <a:r>
              <a:rPr sz="2100" b="1" spc="3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110" dirty="0">
                <a:solidFill>
                  <a:srgbClr val="CC0000"/>
                </a:solidFill>
                <a:latin typeface="Cambria"/>
                <a:cs typeface="Cambria"/>
              </a:rPr>
              <a:t>has</a:t>
            </a:r>
            <a:r>
              <a:rPr sz="2100" b="1" spc="3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70" dirty="0">
                <a:solidFill>
                  <a:srgbClr val="CC0000"/>
                </a:solidFill>
                <a:latin typeface="Cambria"/>
                <a:cs typeface="Cambria"/>
              </a:rPr>
              <a:t>fewer</a:t>
            </a:r>
            <a:r>
              <a:rPr sz="2100" b="1" spc="3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100" b="1" spc="95" dirty="0">
                <a:solidFill>
                  <a:srgbClr val="CC0000"/>
                </a:solidFill>
                <a:latin typeface="Cambria"/>
                <a:cs typeface="Cambria"/>
              </a:rPr>
              <a:t>steps.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93050" y="3774538"/>
            <a:ext cx="881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14" dirty="0">
                <a:solidFill>
                  <a:srgbClr val="9900FF"/>
                </a:solidFill>
                <a:latin typeface="Arial"/>
                <a:cs typeface="Arial"/>
              </a:rPr>
              <a:t>total</a:t>
            </a:r>
            <a:r>
              <a:rPr sz="1700" b="1" spc="-5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700" b="1" spc="85" dirty="0">
                <a:solidFill>
                  <a:srgbClr val="9900FF"/>
                </a:solidFill>
                <a:latin typeface="Arial"/>
                <a:cs typeface="Arial"/>
              </a:rPr>
              <a:t>52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2542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80" dirty="0"/>
              <a:t>wrong</a:t>
            </a:r>
            <a:r>
              <a:rPr spc="-270" dirty="0"/>
              <a:t> </a:t>
            </a:r>
            <a:r>
              <a:rPr spc="-375" dirty="0"/>
              <a:t>with</a:t>
            </a:r>
            <a:r>
              <a:rPr spc="-270" dirty="0"/>
              <a:t> </a:t>
            </a:r>
            <a:r>
              <a:rPr spc="-370" dirty="0"/>
              <a:t>neg</a:t>
            </a:r>
            <a:r>
              <a:rPr spc="-400" dirty="0"/>
              <a:t>a</a:t>
            </a:r>
            <a:r>
              <a:rPr spc="-350" dirty="0"/>
              <a:t>tive</a:t>
            </a:r>
            <a:r>
              <a:rPr spc="-270" dirty="0"/>
              <a:t> </a:t>
            </a:r>
            <a:r>
              <a:rPr spc="-390" dirty="0"/>
              <a:t>ed</a:t>
            </a:r>
            <a:r>
              <a:rPr spc="-370" dirty="0"/>
              <a:t>g</a:t>
            </a:r>
            <a:r>
              <a:rPr spc="-465" dirty="0"/>
              <a:t>e</a:t>
            </a:r>
            <a:r>
              <a:rPr spc="-270" dirty="0"/>
              <a:t> </a:t>
            </a:r>
            <a:r>
              <a:rPr spc="-235" dirty="0"/>
              <a:t>weights?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896549"/>
            <a:ext cx="1947545" cy="2417445"/>
            <a:chOff x="1553550" y="1896549"/>
            <a:chExt cx="1947545" cy="2417445"/>
          </a:xfrm>
        </p:grpSpPr>
        <p:sp>
          <p:nvSpPr>
            <p:cNvPr id="4" name="object 4"/>
            <p:cNvSpPr/>
            <p:nvPr/>
          </p:nvSpPr>
          <p:spPr>
            <a:xfrm>
              <a:off x="2157825" y="1915599"/>
              <a:ext cx="506730" cy="443865"/>
            </a:xfrm>
            <a:custGeom>
              <a:avLst/>
              <a:gdLst/>
              <a:ahLst/>
              <a:cxnLst/>
              <a:rect l="l" t="t" r="r" b="b"/>
              <a:pathLst>
                <a:path w="506730" h="443864">
                  <a:moveTo>
                    <a:pt x="506699" y="0"/>
                  </a:moveTo>
                  <a:lnTo>
                    <a:pt x="0" y="443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2600" y="2257099"/>
              <a:ext cx="1909445" cy="2037714"/>
            </a:xfrm>
            <a:custGeom>
              <a:avLst/>
              <a:gdLst/>
              <a:ahLst/>
              <a:cxnLst/>
              <a:rect l="l" t="t" r="r" b="b"/>
              <a:pathLst>
                <a:path w="1909445" h="203771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909445" h="2037714">
                  <a:moveTo>
                    <a:pt x="1434825" y="7249"/>
                  </a:moveTo>
                  <a:lnTo>
                    <a:pt x="1909125" y="20376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9" name="object 9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72983" y="1547800"/>
            <a:ext cx="2396490" cy="2663825"/>
            <a:chOff x="972983" y="1547800"/>
            <a:chExt cx="2396490" cy="2663825"/>
          </a:xfrm>
        </p:grpSpPr>
        <p:sp>
          <p:nvSpPr>
            <p:cNvPr id="17" name="object 17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64525" y="15668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64525" y="1566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81666" y="16896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2" name="object 22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33625" y="4439249"/>
            <a:ext cx="748030" cy="102235"/>
          </a:xfrm>
          <a:custGeom>
            <a:avLst/>
            <a:gdLst/>
            <a:ahLst/>
            <a:cxnLst/>
            <a:rect l="l" t="t" r="r" b="b"/>
            <a:pathLst>
              <a:path w="748029" h="102235">
                <a:moveTo>
                  <a:pt x="747599" y="101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4550" y="2747313"/>
            <a:ext cx="2393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85" dirty="0">
                <a:solidFill>
                  <a:srgbClr val="980000"/>
                </a:solidFill>
                <a:latin typeface="Arial"/>
                <a:cs typeface="Arial"/>
              </a:rPr>
              <a:t>-3</a:t>
            </a:r>
            <a:endParaRPr sz="1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05800" y="1687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6074" y="2895239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4249" y="42607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78925" y="46056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0700" y="320625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27375" y="1407907"/>
            <a:ext cx="28282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10" dirty="0">
                <a:latin typeface="Cambria"/>
                <a:cs typeface="Cambria"/>
              </a:rPr>
              <a:t>Even</a:t>
            </a:r>
            <a:r>
              <a:rPr sz="2100" b="1" dirty="0">
                <a:latin typeface="Cambria"/>
                <a:cs typeface="Cambria"/>
              </a:rPr>
              <a:t> </a:t>
            </a:r>
            <a:r>
              <a:rPr sz="2100" b="1" spc="85" dirty="0">
                <a:latin typeface="Cambria"/>
                <a:cs typeface="Cambria"/>
              </a:rPr>
              <a:t>worse:</a:t>
            </a:r>
            <a:r>
              <a:rPr sz="2100" b="1" spc="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negative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27375" y="1727947"/>
            <a:ext cx="8204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40" dirty="0">
                <a:latin typeface="Cambria"/>
                <a:cs typeface="Cambria"/>
              </a:rPr>
              <a:t>cycles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27375" y="2368027"/>
            <a:ext cx="281241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180" dirty="0">
                <a:latin typeface="Cambria"/>
                <a:cs typeface="Cambria"/>
              </a:rPr>
              <a:t>Now </a:t>
            </a:r>
            <a:r>
              <a:rPr sz="2100" spc="160" dirty="0">
                <a:latin typeface="Cambria"/>
                <a:cs typeface="Cambria"/>
              </a:rPr>
              <a:t>the </a:t>
            </a:r>
            <a:r>
              <a:rPr sz="2100" spc="145" dirty="0">
                <a:latin typeface="Cambria"/>
                <a:cs typeface="Cambria"/>
              </a:rPr>
              <a:t>answer </a:t>
            </a:r>
            <a:r>
              <a:rPr sz="2100" spc="175" dirty="0">
                <a:latin typeface="Cambria"/>
                <a:cs typeface="Cambria"/>
              </a:rPr>
              <a:t>can </a:t>
            </a:r>
            <a:r>
              <a:rPr sz="2100" spc="180" dirty="0">
                <a:latin typeface="Cambria"/>
                <a:cs typeface="Cambria"/>
              </a:rPr>
              <a:t> </a:t>
            </a:r>
            <a:r>
              <a:rPr sz="2100" spc="120" dirty="0">
                <a:latin typeface="Cambria"/>
                <a:cs typeface="Cambria"/>
              </a:rPr>
              <a:t>be arbitrarily </a:t>
            </a:r>
            <a:r>
              <a:rPr sz="2100" spc="12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negative</a:t>
            </a:r>
            <a:r>
              <a:rPr sz="2100" spc="15" dirty="0">
                <a:latin typeface="Cambria"/>
                <a:cs typeface="Cambria"/>
              </a:rPr>
              <a:t> </a:t>
            </a:r>
            <a:r>
              <a:rPr sz="2100" spc="655" dirty="0">
                <a:latin typeface="Cambria"/>
                <a:cs typeface="Cambria"/>
              </a:rPr>
              <a:t>–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25" dirty="0">
                <a:latin typeface="Cambria"/>
                <a:cs typeface="Cambria"/>
              </a:rPr>
              <a:t>we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40" dirty="0">
                <a:latin typeface="Cambria"/>
                <a:cs typeface="Cambria"/>
              </a:rPr>
              <a:t>just</a:t>
            </a:r>
            <a:r>
              <a:rPr sz="2100" spc="20" dirty="0">
                <a:latin typeface="Cambria"/>
                <a:cs typeface="Cambria"/>
              </a:rPr>
              <a:t> </a:t>
            </a:r>
            <a:r>
              <a:rPr sz="2100" spc="195" dirty="0">
                <a:latin typeface="Cambria"/>
                <a:cs typeface="Cambria"/>
              </a:rPr>
              <a:t>go </a:t>
            </a:r>
            <a:r>
              <a:rPr sz="2100" spc="-455" dirty="0">
                <a:latin typeface="Cambria"/>
                <a:cs typeface="Cambria"/>
              </a:rPr>
              <a:t> </a:t>
            </a:r>
            <a:r>
              <a:rPr sz="2100" spc="155" dirty="0">
                <a:latin typeface="Cambria"/>
                <a:cs typeface="Cambria"/>
              </a:rPr>
              <a:t>around </a:t>
            </a:r>
            <a:r>
              <a:rPr sz="2100" spc="150" dirty="0">
                <a:latin typeface="Cambria"/>
                <a:cs typeface="Cambria"/>
              </a:rPr>
              <a:t>CAEC… </a:t>
            </a:r>
            <a:r>
              <a:rPr sz="2100" spc="125" dirty="0">
                <a:latin typeface="Cambria"/>
                <a:cs typeface="Cambria"/>
              </a:rPr>
              <a:t>over </a:t>
            </a:r>
            <a:r>
              <a:rPr sz="2100" spc="130" dirty="0">
                <a:latin typeface="Cambria"/>
                <a:cs typeface="Cambria"/>
              </a:rPr>
              <a:t> </a:t>
            </a:r>
            <a:r>
              <a:rPr sz="2100" spc="170" dirty="0">
                <a:latin typeface="Cambria"/>
                <a:cs typeface="Cambria"/>
              </a:rPr>
              <a:t>and </a:t>
            </a:r>
            <a:r>
              <a:rPr sz="2100" spc="130" dirty="0">
                <a:latin typeface="Cambria"/>
                <a:cs typeface="Cambria"/>
              </a:rPr>
              <a:t>over! </a:t>
            </a:r>
            <a:r>
              <a:rPr sz="2100" spc="180" dirty="0">
                <a:latin typeface="Cambria"/>
                <a:cs typeface="Cambria"/>
              </a:rPr>
              <a:t>So </a:t>
            </a:r>
            <a:r>
              <a:rPr sz="2100" spc="160" dirty="0">
                <a:latin typeface="Cambria"/>
                <a:cs typeface="Cambria"/>
              </a:rPr>
              <a:t>the </a:t>
            </a:r>
            <a:r>
              <a:rPr sz="2100" spc="165" dirty="0">
                <a:latin typeface="Cambria"/>
                <a:cs typeface="Cambria"/>
              </a:rPr>
              <a:t> </a:t>
            </a:r>
            <a:r>
              <a:rPr sz="2100" spc="180" dirty="0">
                <a:latin typeface="Cambria"/>
                <a:cs typeface="Cambria"/>
              </a:rPr>
              <a:t>"shortest </a:t>
            </a:r>
            <a:r>
              <a:rPr sz="2100" spc="225" dirty="0">
                <a:latin typeface="Cambria"/>
                <a:cs typeface="Cambria"/>
              </a:rPr>
              <a:t>path" </a:t>
            </a:r>
            <a:r>
              <a:rPr sz="2100" spc="229" dirty="0">
                <a:latin typeface="Cambria"/>
                <a:cs typeface="Cambria"/>
              </a:rPr>
              <a:t> </a:t>
            </a:r>
            <a:r>
              <a:rPr sz="2100" spc="160" dirty="0">
                <a:latin typeface="Cambria"/>
                <a:cs typeface="Cambria"/>
              </a:rPr>
              <a:t>problem </a:t>
            </a:r>
            <a:r>
              <a:rPr sz="2100" spc="165" dirty="0">
                <a:latin typeface="Cambria"/>
                <a:cs typeface="Cambria"/>
              </a:rPr>
              <a:t>doesn't </a:t>
            </a:r>
            <a:r>
              <a:rPr sz="2100" spc="170" dirty="0">
                <a:latin typeface="Cambria"/>
                <a:cs typeface="Cambria"/>
              </a:rPr>
              <a:t> </a:t>
            </a:r>
            <a:r>
              <a:rPr sz="2100" spc="145" dirty="0">
                <a:latin typeface="Cambria"/>
                <a:cs typeface="Cambria"/>
              </a:rPr>
              <a:t>even</a:t>
            </a:r>
            <a:r>
              <a:rPr sz="2100" spc="25" dirty="0">
                <a:latin typeface="Cambria"/>
                <a:cs typeface="Cambria"/>
              </a:rPr>
              <a:t> </a:t>
            </a:r>
            <a:r>
              <a:rPr sz="2100" spc="190" dirty="0">
                <a:latin typeface="Cambria"/>
                <a:cs typeface="Cambria"/>
              </a:rPr>
              <a:t>make</a:t>
            </a:r>
            <a:r>
              <a:rPr sz="2100" spc="30" dirty="0">
                <a:latin typeface="Cambria"/>
                <a:cs typeface="Cambria"/>
              </a:rPr>
              <a:t> </a:t>
            </a:r>
            <a:r>
              <a:rPr sz="2100" spc="150" dirty="0">
                <a:latin typeface="Cambria"/>
                <a:cs typeface="Cambria"/>
              </a:rPr>
              <a:t>sense.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058" y="315404"/>
            <a:ext cx="4641215" cy="397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3700" spc="-405" dirty="0">
                <a:latin typeface="Trebuchet MS"/>
                <a:cs typeface="Trebuchet MS"/>
              </a:rPr>
              <a:t>Next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440" dirty="0">
                <a:latin typeface="Trebuchet MS"/>
                <a:cs typeface="Trebuchet MS"/>
              </a:rPr>
              <a:t>time:</a:t>
            </a:r>
            <a:endParaRPr sz="3700">
              <a:latin typeface="Trebuchet MS"/>
              <a:cs typeface="Trebuchet MS"/>
            </a:endParaRPr>
          </a:p>
          <a:p>
            <a:pPr marL="524510" marR="5080" indent="-512445">
              <a:lnSpc>
                <a:spcPct val="100000"/>
              </a:lnSpc>
              <a:spcBef>
                <a:spcPts val="4440"/>
              </a:spcBef>
              <a:buFont typeface="Tahoma"/>
              <a:buChar char="●"/>
              <a:tabLst>
                <a:tab pos="524510" algn="l"/>
                <a:tab pos="525145" algn="l"/>
              </a:tabLst>
            </a:pPr>
            <a:r>
              <a:rPr sz="3700" spc="-440" dirty="0">
                <a:latin typeface="Trebuchet MS"/>
                <a:cs typeface="Trebuchet MS"/>
              </a:rPr>
              <a:t>Wh</a:t>
            </a:r>
            <a:r>
              <a:rPr sz="3700" spc="-360" dirty="0">
                <a:latin typeface="Trebuchet MS"/>
                <a:cs typeface="Trebuchet MS"/>
              </a:rPr>
              <a:t>a</a:t>
            </a:r>
            <a:r>
              <a:rPr sz="3700" spc="-330" dirty="0">
                <a:latin typeface="Trebuchet MS"/>
                <a:cs typeface="Trebuchet MS"/>
              </a:rPr>
              <a:t>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if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95" dirty="0">
                <a:latin typeface="Trebuchet MS"/>
                <a:cs typeface="Trebuchet MS"/>
              </a:rPr>
              <a:t>graphs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60" dirty="0">
                <a:latin typeface="Trebuchet MS"/>
                <a:cs typeface="Trebuchet MS"/>
              </a:rPr>
              <a:t>can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45" dirty="0">
                <a:latin typeface="Trebuchet MS"/>
                <a:cs typeface="Trebuchet MS"/>
              </a:rPr>
              <a:t>have  </a:t>
            </a:r>
            <a:r>
              <a:rPr sz="3700" spc="-360" dirty="0">
                <a:latin typeface="Trebuchet MS"/>
                <a:cs typeface="Trebuchet MS"/>
              </a:rPr>
              <a:t>directed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90" dirty="0">
                <a:latin typeface="Trebuchet MS"/>
                <a:cs typeface="Trebuchet MS"/>
              </a:rPr>
              <a:t>ed</a:t>
            </a:r>
            <a:r>
              <a:rPr sz="3700" spc="-370" dirty="0">
                <a:latin typeface="Trebuchet MS"/>
                <a:cs typeface="Trebuchet MS"/>
              </a:rPr>
              <a:t>g</a:t>
            </a:r>
            <a:r>
              <a:rPr sz="3700" spc="-45" dirty="0">
                <a:latin typeface="Trebuchet MS"/>
                <a:cs typeface="Trebuchet MS"/>
              </a:rPr>
              <a:t>es?</a:t>
            </a:r>
            <a:endParaRPr sz="3700">
              <a:latin typeface="Trebuchet MS"/>
              <a:cs typeface="Trebuchet MS"/>
            </a:endParaRPr>
          </a:p>
          <a:p>
            <a:pPr marL="524510" marR="165735" indent="-512445">
              <a:lnSpc>
                <a:spcPct val="100000"/>
              </a:lnSpc>
              <a:spcBef>
                <a:spcPts val="4440"/>
              </a:spcBef>
              <a:buFont typeface="Tahoma"/>
              <a:buChar char="●"/>
              <a:tabLst>
                <a:tab pos="524510" algn="l"/>
                <a:tab pos="525145" algn="l"/>
              </a:tabLst>
            </a:pPr>
            <a:r>
              <a:rPr sz="3700" spc="-400" dirty="0">
                <a:latin typeface="Trebuchet MS"/>
                <a:cs typeface="Trebuchet MS"/>
              </a:rPr>
              <a:t>And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470" dirty="0">
                <a:latin typeface="Trebuchet MS"/>
                <a:cs typeface="Trebuchet MS"/>
              </a:rPr>
              <a:t>wh</a:t>
            </a:r>
            <a:r>
              <a:rPr sz="3700" spc="-415" dirty="0">
                <a:latin typeface="Trebuchet MS"/>
                <a:cs typeface="Trebuchet MS"/>
              </a:rPr>
              <a:t>a</a:t>
            </a:r>
            <a:r>
              <a:rPr sz="3700" spc="-330" dirty="0">
                <a:latin typeface="Trebuchet MS"/>
                <a:cs typeface="Trebuchet MS"/>
              </a:rPr>
              <a:t>t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if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520" dirty="0">
                <a:latin typeface="Trebuchet MS"/>
                <a:cs typeface="Trebuchet MS"/>
              </a:rPr>
              <a:t>we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5" dirty="0">
                <a:latin typeface="Trebuchet MS"/>
                <a:cs typeface="Trebuchet MS"/>
              </a:rPr>
              <a:t>g</a:t>
            </a:r>
            <a:r>
              <a:rPr sz="3700" spc="-415" dirty="0">
                <a:latin typeface="Trebuchet MS"/>
                <a:cs typeface="Trebuchet MS"/>
              </a:rPr>
              <a:t>o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75" dirty="0">
                <a:latin typeface="Trebuchet MS"/>
                <a:cs typeface="Trebuchet MS"/>
              </a:rPr>
              <a:t>deep  </a:t>
            </a:r>
            <a:r>
              <a:rPr sz="3700" spc="-265" dirty="0">
                <a:latin typeface="Trebuchet MS"/>
                <a:cs typeface="Trebuchet MS"/>
              </a:rPr>
              <a:t>r</a:t>
            </a:r>
            <a:r>
              <a:rPr sz="3700" spc="-390" dirty="0">
                <a:latin typeface="Trebuchet MS"/>
                <a:cs typeface="Trebuchet MS"/>
              </a:rPr>
              <a:t>a</a:t>
            </a:r>
            <a:r>
              <a:rPr sz="3700" spc="-355" dirty="0">
                <a:latin typeface="Trebuchet MS"/>
                <a:cs typeface="Trebuchet MS"/>
              </a:rPr>
              <a:t>ther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70" dirty="0">
                <a:latin typeface="Trebuchet MS"/>
                <a:cs typeface="Trebuchet MS"/>
              </a:rPr>
              <a:t>than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40" dirty="0">
                <a:latin typeface="Trebuchet MS"/>
                <a:cs typeface="Trebuchet MS"/>
              </a:rPr>
              <a:t>broad?</a:t>
            </a:r>
            <a:endParaRPr sz="3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4375" y="1190174"/>
            <a:ext cx="4729624" cy="3166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8492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Let's</a:t>
            </a:r>
            <a:r>
              <a:rPr spc="-265" dirty="0"/>
              <a:t> </a:t>
            </a:r>
            <a:r>
              <a:rPr spc="-280" dirty="0"/>
              <a:t>start</a:t>
            </a:r>
            <a:r>
              <a:rPr spc="-265" dirty="0"/>
              <a:t> </a:t>
            </a:r>
            <a:r>
              <a:rPr spc="-375" dirty="0"/>
              <a:t>with</a:t>
            </a:r>
            <a:r>
              <a:rPr spc="-265" dirty="0"/>
              <a:t> </a:t>
            </a:r>
            <a:r>
              <a:rPr spc="-370" dirty="0"/>
              <a:t>a</a:t>
            </a:r>
            <a:r>
              <a:rPr spc="-265" dirty="0"/>
              <a:t> </a:t>
            </a:r>
            <a:r>
              <a:rPr spc="-325" dirty="0"/>
              <a:t>simpler</a:t>
            </a:r>
            <a:r>
              <a:rPr spc="-265" dirty="0"/>
              <a:t> </a:t>
            </a:r>
            <a:r>
              <a:rPr spc="-425" dirty="0"/>
              <a:t>problem:</a:t>
            </a:r>
            <a:r>
              <a:rPr spc="-265" dirty="0"/>
              <a:t> </a:t>
            </a:r>
            <a:r>
              <a:rPr spc="-360" dirty="0"/>
              <a:t>exploration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2724" y="2013965"/>
            <a:ext cx="2999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75" dirty="0">
                <a:latin typeface="Cambria"/>
                <a:cs typeface="Cambria"/>
              </a:rPr>
              <a:t>Can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25" dirty="0">
                <a:latin typeface="Cambria"/>
                <a:cs typeface="Cambria"/>
              </a:rPr>
              <a:t>yellow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0" dirty="0">
                <a:solidFill>
                  <a:srgbClr val="F1C131"/>
                </a:solidFill>
                <a:latin typeface="Cambria"/>
                <a:cs typeface="Cambria"/>
              </a:rPr>
              <a:t>3 </a:t>
            </a:r>
            <a:r>
              <a:rPr sz="2000" spc="-430" dirty="0">
                <a:solidFill>
                  <a:srgbClr val="F1C131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reach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all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vertices?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2900" y="3279381"/>
            <a:ext cx="28041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Sure, </a:t>
            </a:r>
            <a:r>
              <a:rPr sz="1800" i="1" spc="50" dirty="0">
                <a:solidFill>
                  <a:srgbClr val="9900FF"/>
                </a:solidFill>
                <a:latin typeface="Cambria"/>
                <a:cs typeface="Cambria"/>
              </a:rPr>
              <a:t>it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looks visually </a:t>
            </a:r>
            <a:r>
              <a:rPr sz="1800" i="1" spc="9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5" dirty="0">
                <a:solidFill>
                  <a:srgbClr val="9900FF"/>
                </a:solidFill>
                <a:latin typeface="Cambria"/>
                <a:cs typeface="Cambria"/>
              </a:rPr>
              <a:t>obvious</a:t>
            </a:r>
            <a:r>
              <a:rPr sz="18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here.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5" dirty="0">
                <a:solidFill>
                  <a:srgbClr val="9900FF"/>
                </a:solidFill>
                <a:latin typeface="Cambria"/>
                <a:cs typeface="Cambria"/>
              </a:rPr>
              <a:t>But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20" dirty="0">
                <a:solidFill>
                  <a:srgbClr val="9900FF"/>
                </a:solidFill>
                <a:latin typeface="Cambria"/>
                <a:cs typeface="Cambria"/>
              </a:rPr>
              <a:t>imagine </a:t>
            </a:r>
            <a:r>
              <a:rPr sz="1800" i="1" spc="-38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instead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that </a:t>
            </a:r>
            <a:r>
              <a:rPr sz="1800" i="1" spc="120" dirty="0">
                <a:solidFill>
                  <a:srgbClr val="9900FF"/>
                </a:solidFill>
                <a:latin typeface="Cambria"/>
                <a:cs typeface="Cambria"/>
              </a:rPr>
              <a:t>you </a:t>
            </a:r>
            <a:r>
              <a:rPr sz="1800" i="1" spc="114" dirty="0">
                <a:solidFill>
                  <a:srgbClr val="9900FF"/>
                </a:solidFill>
                <a:latin typeface="Cambria"/>
                <a:cs typeface="Cambria"/>
              </a:rPr>
              <a:t>have </a:t>
            </a:r>
            <a:r>
              <a:rPr sz="1800" i="1" spc="95" dirty="0">
                <a:solidFill>
                  <a:srgbClr val="9900FF"/>
                </a:solidFill>
                <a:latin typeface="Cambria"/>
                <a:cs typeface="Cambria"/>
              </a:rPr>
              <a:t>a </a:t>
            </a:r>
            <a:r>
              <a:rPr sz="1800" i="1" spc="10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35" dirty="0">
                <a:solidFill>
                  <a:srgbClr val="9900FF"/>
                </a:solidFill>
                <a:latin typeface="Cambria"/>
                <a:cs typeface="Cambria"/>
              </a:rPr>
              <a:t>1000000-vertex</a:t>
            </a:r>
            <a:r>
              <a:rPr sz="1800" i="1" spc="-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5" dirty="0">
                <a:solidFill>
                  <a:srgbClr val="9900FF"/>
                </a:solidFill>
                <a:latin typeface="Cambria"/>
                <a:cs typeface="Cambria"/>
              </a:rPr>
              <a:t>graph,</a:t>
            </a:r>
            <a:r>
              <a:rPr sz="1800" i="1" spc="-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85" dirty="0">
                <a:solidFill>
                  <a:srgbClr val="9900FF"/>
                </a:solidFill>
                <a:latin typeface="Cambria"/>
                <a:cs typeface="Cambria"/>
              </a:rPr>
              <a:t>as </a:t>
            </a:r>
            <a:r>
              <a:rPr sz="1800" i="1" spc="-38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25" dirty="0">
                <a:solidFill>
                  <a:srgbClr val="9900FF"/>
                </a:solidFill>
                <a:latin typeface="Cambria"/>
                <a:cs typeface="Cambria"/>
              </a:rPr>
              <a:t>an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adjacency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65" dirty="0">
                <a:solidFill>
                  <a:srgbClr val="9900FF"/>
                </a:solidFill>
                <a:latin typeface="Cambria"/>
                <a:cs typeface="Cambria"/>
              </a:rPr>
              <a:t>list…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950" y="1159549"/>
            <a:ext cx="3579125" cy="3368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500" y="609600"/>
            <a:ext cx="2985499" cy="185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950" y="1159549"/>
            <a:ext cx="3579125" cy="3368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500" y="609600"/>
            <a:ext cx="2985499" cy="18544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89050" y="209465"/>
            <a:ext cx="3206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95" dirty="0">
                <a:latin typeface="Cambria"/>
                <a:cs typeface="Cambria"/>
              </a:rPr>
              <a:t>OK,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I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got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stuck,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but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that's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probably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all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85" dirty="0">
                <a:latin typeface="Cambria"/>
                <a:cs typeface="Cambria"/>
              </a:rPr>
              <a:t>them!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6350" y="2396165"/>
            <a:ext cx="3355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75" dirty="0">
                <a:latin typeface="Cambria"/>
                <a:cs typeface="Cambria"/>
              </a:rPr>
              <a:t>If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135" dirty="0">
                <a:latin typeface="Cambria"/>
                <a:cs typeface="Cambria"/>
              </a:rPr>
              <a:t>just explore </a:t>
            </a:r>
            <a:r>
              <a:rPr sz="2000" spc="140" dirty="0">
                <a:latin typeface="Cambria"/>
                <a:cs typeface="Cambria"/>
              </a:rPr>
              <a:t>wildly, 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might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miss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something!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We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need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plan.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950" y="1159549"/>
            <a:ext cx="3579125" cy="3368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500" y="609600"/>
            <a:ext cx="2985499" cy="1854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3075" y="3006000"/>
            <a:ext cx="3840924" cy="21374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89050" y="209465"/>
            <a:ext cx="32067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95" dirty="0">
                <a:latin typeface="Cambria"/>
                <a:cs typeface="Cambria"/>
              </a:rPr>
              <a:t>OK,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I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got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stuck,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but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that's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probably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all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85" dirty="0">
                <a:latin typeface="Cambria"/>
                <a:cs typeface="Cambria"/>
              </a:rPr>
              <a:t>them!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5924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70" dirty="0"/>
              <a:t>Traversal:</a:t>
            </a:r>
            <a:r>
              <a:rPr spc="-270" dirty="0"/>
              <a:t> </a:t>
            </a:r>
            <a:r>
              <a:rPr spc="-490" dirty="0"/>
              <a:t>The</a:t>
            </a:r>
            <a:r>
              <a:rPr spc="-270" dirty="0"/>
              <a:t> </a:t>
            </a:r>
            <a:r>
              <a:rPr spc="-345" dirty="0"/>
              <a:t>Idea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621" y="1327225"/>
            <a:ext cx="7084695" cy="301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marR="962660" indent="-443865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75" dirty="0">
                <a:latin typeface="Cambria"/>
                <a:cs typeface="Cambria"/>
              </a:rPr>
              <a:t>Visit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80" dirty="0">
                <a:latin typeface="Cambria"/>
                <a:cs typeface="Cambria"/>
              </a:rPr>
              <a:t>all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70" dirty="0">
                <a:latin typeface="Cambria"/>
                <a:cs typeface="Cambria"/>
              </a:rPr>
              <a:t>vertices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20" dirty="0">
                <a:latin typeface="Cambria"/>
                <a:cs typeface="Cambria"/>
              </a:rPr>
              <a:t>that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160" dirty="0">
                <a:latin typeface="Cambria"/>
                <a:cs typeface="Cambria"/>
              </a:rPr>
              <a:t>are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70" dirty="0">
                <a:latin typeface="Cambria"/>
                <a:cs typeface="Cambria"/>
              </a:rPr>
              <a:t>directly </a:t>
            </a:r>
            <a:r>
              <a:rPr sz="2800" spc="-600" dirty="0">
                <a:latin typeface="Cambria"/>
                <a:cs typeface="Cambria"/>
              </a:rPr>
              <a:t> </a:t>
            </a:r>
            <a:r>
              <a:rPr sz="2800" spc="210" dirty="0">
                <a:latin typeface="Cambria"/>
                <a:cs typeface="Cambria"/>
              </a:rPr>
              <a:t>connected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00" dirty="0">
                <a:latin typeface="Cambria"/>
                <a:cs typeface="Cambria"/>
              </a:rPr>
              <a:t>to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215" dirty="0">
                <a:latin typeface="Cambria"/>
                <a:cs typeface="Cambria"/>
              </a:rPr>
              <a:t>the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180" dirty="0">
                <a:latin typeface="Cambria"/>
                <a:cs typeface="Cambria"/>
              </a:rPr>
              <a:t>start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80" dirty="0">
                <a:latin typeface="Cambria"/>
                <a:cs typeface="Cambria"/>
              </a:rPr>
              <a:t>vertex.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ahoma"/>
              <a:buChar char="●"/>
            </a:pPr>
            <a:endParaRPr sz="2850">
              <a:latin typeface="Cambria"/>
              <a:cs typeface="Cambria"/>
            </a:endParaRPr>
          </a:p>
          <a:p>
            <a:pPr marL="455930" marR="508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54" dirty="0">
                <a:latin typeface="Cambria"/>
                <a:cs typeface="Cambria"/>
              </a:rPr>
              <a:t>Then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visit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180" dirty="0">
                <a:latin typeface="Cambria"/>
                <a:cs typeface="Cambria"/>
              </a:rPr>
              <a:t>all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70" dirty="0">
                <a:latin typeface="Cambria"/>
                <a:cs typeface="Cambria"/>
              </a:rPr>
              <a:t>vertices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220" dirty="0">
                <a:latin typeface="Cambria"/>
                <a:cs typeface="Cambria"/>
              </a:rPr>
              <a:t>that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160" dirty="0">
                <a:latin typeface="Cambria"/>
                <a:cs typeface="Cambria"/>
              </a:rPr>
              <a:t>are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170" dirty="0">
                <a:latin typeface="Cambria"/>
                <a:cs typeface="Cambria"/>
              </a:rPr>
              <a:t>directly </a:t>
            </a:r>
            <a:r>
              <a:rPr sz="2800" spc="-600" dirty="0">
                <a:latin typeface="Cambria"/>
                <a:cs typeface="Cambria"/>
              </a:rPr>
              <a:t> </a:t>
            </a:r>
            <a:r>
              <a:rPr sz="2800" spc="210" dirty="0">
                <a:latin typeface="Cambria"/>
                <a:cs typeface="Cambria"/>
              </a:rPr>
              <a:t>connected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00" dirty="0">
                <a:latin typeface="Cambria"/>
                <a:cs typeface="Cambria"/>
              </a:rPr>
              <a:t>to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i="1" spc="150" dirty="0">
                <a:latin typeface="Cambria"/>
                <a:cs typeface="Cambria"/>
              </a:rPr>
              <a:t>those</a:t>
            </a:r>
            <a:r>
              <a:rPr sz="2800" i="1" spc="40" dirty="0">
                <a:latin typeface="Cambria"/>
                <a:cs typeface="Cambria"/>
              </a:rPr>
              <a:t> </a:t>
            </a:r>
            <a:r>
              <a:rPr sz="2800" spc="170" dirty="0">
                <a:latin typeface="Cambria"/>
                <a:cs typeface="Cambria"/>
              </a:rPr>
              <a:t>vertices.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25" dirty="0">
                <a:latin typeface="Cambria"/>
                <a:cs typeface="Cambria"/>
              </a:rPr>
              <a:t>And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210" dirty="0">
                <a:latin typeface="Cambria"/>
                <a:cs typeface="Cambria"/>
              </a:rPr>
              <a:t>so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204" dirty="0">
                <a:latin typeface="Cambria"/>
                <a:cs typeface="Cambria"/>
              </a:rPr>
              <a:t>on…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699" y="293628"/>
            <a:ext cx="28149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Announcements!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705" y="1066891"/>
            <a:ext cx="7319645" cy="388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 indent="-40513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229" dirty="0">
                <a:solidFill>
                  <a:srgbClr val="F1C131"/>
                </a:solidFill>
                <a:latin typeface="Cambria"/>
                <a:cs typeface="Cambria"/>
              </a:rPr>
              <a:t>Pre-HW3</a:t>
            </a:r>
            <a:r>
              <a:rPr sz="2300" spc="-10" dirty="0">
                <a:solidFill>
                  <a:srgbClr val="F1C131"/>
                </a:solidFill>
                <a:latin typeface="Cambria"/>
                <a:cs typeface="Cambria"/>
              </a:rPr>
              <a:t> </a:t>
            </a:r>
            <a:r>
              <a:rPr sz="2300" spc="155" dirty="0">
                <a:latin typeface="Cambria"/>
                <a:cs typeface="Cambria"/>
              </a:rPr>
              <a:t>due</a:t>
            </a:r>
            <a:r>
              <a:rPr sz="2300" spc="-5" dirty="0">
                <a:latin typeface="Cambria"/>
                <a:cs typeface="Cambria"/>
              </a:rPr>
              <a:t> </a:t>
            </a:r>
            <a:r>
              <a:rPr sz="2300" spc="190" dirty="0">
                <a:latin typeface="Cambria"/>
                <a:cs typeface="Cambria"/>
              </a:rPr>
              <a:t>tonight!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350">
              <a:latin typeface="Cambria"/>
              <a:cs typeface="Cambria"/>
            </a:endParaRPr>
          </a:p>
          <a:p>
            <a:pPr marL="417195" indent="-40513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254" dirty="0">
                <a:solidFill>
                  <a:srgbClr val="6AA84F"/>
                </a:solidFill>
                <a:latin typeface="Cambria"/>
                <a:cs typeface="Cambria"/>
              </a:rPr>
              <a:t>Pre-HW4</a:t>
            </a:r>
            <a:r>
              <a:rPr sz="2300" dirty="0">
                <a:solidFill>
                  <a:srgbClr val="6AA84F"/>
                </a:solidFill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out</a:t>
            </a:r>
            <a:r>
              <a:rPr sz="2300" spc="5" dirty="0">
                <a:latin typeface="Cambria"/>
                <a:cs typeface="Cambria"/>
              </a:rPr>
              <a:t> </a:t>
            </a:r>
            <a:r>
              <a:rPr sz="2300" spc="190" dirty="0">
                <a:latin typeface="Cambria"/>
                <a:cs typeface="Cambria"/>
              </a:rPr>
              <a:t>tonight!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350">
              <a:latin typeface="Cambria"/>
              <a:cs typeface="Cambria"/>
            </a:endParaRPr>
          </a:p>
          <a:p>
            <a:pPr marL="417195" indent="-40513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170" dirty="0">
                <a:solidFill>
                  <a:srgbClr val="F1C131"/>
                </a:solidFill>
                <a:latin typeface="Cambria"/>
                <a:cs typeface="Cambria"/>
              </a:rPr>
              <a:t>HW3</a:t>
            </a:r>
            <a:r>
              <a:rPr sz="2300" spc="20" dirty="0">
                <a:solidFill>
                  <a:srgbClr val="F1C131"/>
                </a:solidFill>
                <a:latin typeface="Cambria"/>
                <a:cs typeface="Cambria"/>
              </a:rPr>
              <a:t> </a:t>
            </a:r>
            <a:r>
              <a:rPr sz="2300" spc="175" dirty="0">
                <a:latin typeface="Cambria"/>
                <a:cs typeface="Cambria"/>
              </a:rPr>
              <a:t>templates</a:t>
            </a:r>
            <a:r>
              <a:rPr sz="2300" spc="25" dirty="0">
                <a:latin typeface="Cambria"/>
                <a:cs typeface="Cambria"/>
              </a:rPr>
              <a:t> </a:t>
            </a:r>
            <a:r>
              <a:rPr sz="2300" spc="185" dirty="0">
                <a:latin typeface="Cambria"/>
                <a:cs typeface="Cambria"/>
              </a:rPr>
              <a:t>and</a:t>
            </a:r>
            <a:r>
              <a:rPr sz="2300" spc="25" dirty="0">
                <a:latin typeface="Cambria"/>
                <a:cs typeface="Cambria"/>
              </a:rPr>
              <a:t> </a:t>
            </a:r>
            <a:r>
              <a:rPr sz="2300" spc="160" dirty="0">
                <a:latin typeface="Cambria"/>
                <a:cs typeface="Cambria"/>
              </a:rPr>
              <a:t>autograders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350">
              <a:latin typeface="Cambria"/>
              <a:cs typeface="Cambria"/>
            </a:endParaRPr>
          </a:p>
          <a:p>
            <a:pPr marL="417195" indent="-40513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200" dirty="0">
                <a:solidFill>
                  <a:srgbClr val="E69137"/>
                </a:solidFill>
                <a:latin typeface="Cambria"/>
                <a:cs typeface="Cambria"/>
              </a:rPr>
              <a:t>HW2</a:t>
            </a:r>
            <a:r>
              <a:rPr sz="2300" spc="30" dirty="0">
                <a:solidFill>
                  <a:srgbClr val="E69137"/>
                </a:solidFill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solutions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out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210" dirty="0">
                <a:latin typeface="Cambria"/>
                <a:cs typeface="Cambria"/>
              </a:rPr>
              <a:t>soon,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75" dirty="0">
                <a:latin typeface="Cambria"/>
                <a:cs typeface="Cambria"/>
              </a:rPr>
              <a:t>so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you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90" dirty="0">
                <a:latin typeface="Cambria"/>
                <a:cs typeface="Cambria"/>
              </a:rPr>
              <a:t>can</a:t>
            </a:r>
            <a:r>
              <a:rPr sz="2300" spc="30" dirty="0">
                <a:latin typeface="Cambria"/>
                <a:cs typeface="Cambria"/>
              </a:rPr>
              <a:t> </a:t>
            </a:r>
            <a:r>
              <a:rPr sz="2300" spc="150" dirty="0">
                <a:latin typeface="Cambria"/>
                <a:cs typeface="Cambria"/>
              </a:rPr>
              <a:t>study…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350">
              <a:latin typeface="Cambria"/>
              <a:cs typeface="Cambria"/>
            </a:endParaRPr>
          </a:p>
          <a:p>
            <a:pPr marL="417195" indent="-40513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80" dirty="0">
                <a:solidFill>
                  <a:srgbClr val="CC0000"/>
                </a:solidFill>
                <a:latin typeface="Cambria"/>
                <a:cs typeface="Cambria"/>
              </a:rPr>
              <a:t>HW1</a:t>
            </a:r>
            <a:r>
              <a:rPr sz="2300" spc="3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2300" spc="185" dirty="0">
                <a:latin typeface="Cambria"/>
                <a:cs typeface="Cambria"/>
              </a:rPr>
              <a:t>grading</a:t>
            </a:r>
            <a:r>
              <a:rPr sz="2300" spc="30" dirty="0">
                <a:latin typeface="Cambria"/>
                <a:cs typeface="Cambria"/>
              </a:rPr>
              <a:t> </a:t>
            </a:r>
            <a:r>
              <a:rPr sz="2300" spc="190" dirty="0">
                <a:latin typeface="Cambria"/>
                <a:cs typeface="Cambria"/>
              </a:rPr>
              <a:t>continues,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55" dirty="0">
                <a:latin typeface="Cambria"/>
                <a:cs typeface="Cambria"/>
              </a:rPr>
              <a:t>but</a:t>
            </a:r>
            <a:r>
              <a:rPr sz="2300" spc="30" dirty="0"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solutions</a:t>
            </a:r>
            <a:r>
              <a:rPr sz="2300" spc="30" dirty="0">
                <a:latin typeface="Cambria"/>
                <a:cs typeface="Cambria"/>
              </a:rPr>
              <a:t> </a:t>
            </a:r>
            <a:r>
              <a:rPr sz="2300" spc="130" dirty="0">
                <a:latin typeface="Cambria"/>
                <a:cs typeface="Cambria"/>
              </a:rPr>
              <a:t>are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70" dirty="0">
                <a:latin typeface="Cambria"/>
                <a:cs typeface="Cambria"/>
              </a:rPr>
              <a:t>out</a:t>
            </a:r>
            <a:endParaRPr sz="2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Tahoma"/>
              <a:buChar char="●"/>
            </a:pPr>
            <a:endParaRPr sz="2350">
              <a:latin typeface="Cambria"/>
              <a:cs typeface="Cambria"/>
            </a:endParaRPr>
          </a:p>
          <a:p>
            <a:pPr marL="417195" indent="-405130">
              <a:lnSpc>
                <a:spcPct val="100000"/>
              </a:lnSpc>
              <a:spcBef>
                <a:spcPts val="5"/>
              </a:spcBef>
              <a:buFont typeface="Tahoma"/>
              <a:buChar char="●"/>
              <a:tabLst>
                <a:tab pos="417195" algn="l"/>
                <a:tab pos="417830" algn="l"/>
              </a:tabLst>
            </a:pPr>
            <a:r>
              <a:rPr sz="2300" spc="190" dirty="0">
                <a:latin typeface="Cambria"/>
                <a:cs typeface="Cambria"/>
              </a:rPr>
              <a:t>This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50" dirty="0">
                <a:latin typeface="Cambria"/>
                <a:cs typeface="Cambria"/>
              </a:rPr>
              <a:t>is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75" dirty="0">
                <a:latin typeface="Cambria"/>
                <a:cs typeface="Cambria"/>
              </a:rPr>
              <a:t>the</a:t>
            </a:r>
            <a:r>
              <a:rPr sz="2300" spc="40" dirty="0">
                <a:latin typeface="Cambria"/>
                <a:cs typeface="Cambria"/>
              </a:rPr>
              <a:t> </a:t>
            </a:r>
            <a:r>
              <a:rPr sz="2300" spc="155" dirty="0">
                <a:latin typeface="Cambria"/>
                <a:cs typeface="Cambria"/>
              </a:rPr>
              <a:t>last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40" dirty="0">
                <a:latin typeface="Cambria"/>
                <a:cs typeface="Cambria"/>
              </a:rPr>
              <a:t>lecture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85" dirty="0">
                <a:latin typeface="Cambria"/>
                <a:cs typeface="Cambria"/>
              </a:rPr>
              <a:t>in</a:t>
            </a:r>
            <a:r>
              <a:rPr sz="2300" spc="40" dirty="0">
                <a:latin typeface="Cambria"/>
                <a:cs typeface="Cambria"/>
              </a:rPr>
              <a:t> </a:t>
            </a:r>
            <a:r>
              <a:rPr sz="2300" spc="160" dirty="0">
                <a:latin typeface="Cambria"/>
                <a:cs typeface="Cambria"/>
              </a:rPr>
              <a:t>scope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65" dirty="0">
                <a:latin typeface="Cambria"/>
                <a:cs typeface="Cambria"/>
              </a:rPr>
              <a:t>for</a:t>
            </a:r>
            <a:r>
              <a:rPr sz="2300" spc="40" dirty="0">
                <a:latin typeface="Cambria"/>
                <a:cs typeface="Cambria"/>
              </a:rPr>
              <a:t> </a:t>
            </a:r>
            <a:r>
              <a:rPr sz="2300" spc="175" dirty="0">
                <a:latin typeface="Cambria"/>
                <a:cs typeface="Cambria"/>
              </a:rPr>
              <a:t>the</a:t>
            </a:r>
            <a:r>
              <a:rPr sz="2300" spc="35" dirty="0">
                <a:latin typeface="Cambria"/>
                <a:cs typeface="Cambria"/>
              </a:rPr>
              <a:t> </a:t>
            </a:r>
            <a:r>
              <a:rPr sz="2300" spc="195" dirty="0">
                <a:latin typeface="Cambria"/>
                <a:cs typeface="Cambria"/>
              </a:rPr>
              <a:t>midterm!</a:t>
            </a:r>
            <a:endParaRPr sz="23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6449" y="0"/>
            <a:ext cx="4317549" cy="31946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7992" y="481765"/>
            <a:ext cx="3254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71564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25" dirty="0">
                <a:latin typeface="Cambria"/>
                <a:cs typeface="Cambria"/>
              </a:rPr>
              <a:t>Create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vertices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visit.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Tahoma"/>
              <a:buChar char="○"/>
              <a:tabLst>
                <a:tab pos="851535" algn="l"/>
                <a:tab pos="852169" algn="l"/>
              </a:tabLst>
            </a:pPr>
            <a:r>
              <a:rPr sz="2000" spc="150" dirty="0">
                <a:latin typeface="Cambria"/>
                <a:cs typeface="Cambria"/>
              </a:rPr>
              <a:t>Initially,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just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has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starting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7992" y="2005765"/>
            <a:ext cx="325501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35" dirty="0">
                <a:latin typeface="Cambria"/>
                <a:cs typeface="Cambria"/>
              </a:rPr>
              <a:t>Repeat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following:</a:t>
            </a:r>
            <a:endParaRPr sz="2000">
              <a:latin typeface="Cambria"/>
              <a:cs typeface="Cambria"/>
            </a:endParaRPr>
          </a:p>
          <a:p>
            <a:pPr marL="851535" marR="62865" lvl="1" indent="-382270">
              <a:lnSpc>
                <a:spcPct val="100000"/>
              </a:lnSpc>
              <a:buFont typeface="Tahoma"/>
              <a:buChar char="○"/>
              <a:tabLst>
                <a:tab pos="851535" algn="l"/>
                <a:tab pos="852169" algn="l"/>
              </a:tabLst>
            </a:pPr>
            <a:r>
              <a:rPr sz="2000" spc="150" dirty="0">
                <a:latin typeface="Cambria"/>
                <a:cs typeface="Cambria"/>
              </a:rPr>
              <a:t>Pop </a:t>
            </a:r>
            <a:r>
              <a:rPr sz="2000" spc="180" dirty="0">
                <a:latin typeface="Cambria"/>
                <a:cs typeface="Cambria"/>
              </a:rPr>
              <a:t>off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70" dirty="0">
                <a:latin typeface="Cambria"/>
                <a:cs typeface="Cambria"/>
              </a:rPr>
              <a:t>ﬁrst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value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Tahoma"/>
              <a:buChar char="○"/>
              <a:tabLst>
                <a:tab pos="851535" algn="l"/>
                <a:tab pos="852169" algn="l"/>
              </a:tabLst>
            </a:pPr>
            <a:r>
              <a:rPr sz="2000" spc="140" dirty="0">
                <a:latin typeface="Cambria"/>
                <a:cs typeface="Cambria"/>
              </a:rPr>
              <a:t>Follow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30" dirty="0">
                <a:latin typeface="Cambria"/>
                <a:cs typeface="Cambria"/>
              </a:rPr>
              <a:t>its 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 </a:t>
            </a:r>
            <a:r>
              <a:rPr sz="2000" spc="135" dirty="0">
                <a:latin typeface="Cambria"/>
                <a:cs typeface="Cambria"/>
              </a:rPr>
              <a:t>(in </a:t>
            </a:r>
            <a:r>
              <a:rPr sz="2000" spc="185" dirty="0">
                <a:latin typeface="Cambria"/>
                <a:cs typeface="Cambria"/>
              </a:rPr>
              <a:t>some </a:t>
            </a:r>
            <a:r>
              <a:rPr sz="2000" spc="19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order), </a:t>
            </a:r>
            <a:r>
              <a:rPr sz="2000" spc="160" dirty="0">
                <a:latin typeface="Cambria"/>
                <a:cs typeface="Cambria"/>
              </a:rPr>
              <a:t>putting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vertices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you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215" dirty="0">
                <a:latin typeface="Cambria"/>
                <a:cs typeface="Cambria"/>
              </a:rPr>
              <a:t>ﬁnd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52900" y="343046"/>
            <a:ext cx="924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Cambria"/>
                <a:cs typeface="Cambria"/>
              </a:rPr>
              <a:t>Start:</a:t>
            </a:r>
            <a:r>
              <a:rPr sz="1600" spc="-45" dirty="0">
                <a:latin typeface="Cambria"/>
                <a:cs typeface="Cambria"/>
              </a:rPr>
              <a:t> </a:t>
            </a:r>
            <a:r>
              <a:rPr sz="1600" spc="80" dirty="0">
                <a:latin typeface="Cambria"/>
                <a:cs typeface="Cambria"/>
              </a:rPr>
              <a:t>[</a:t>
            </a:r>
            <a:r>
              <a:rPr sz="1600" spc="80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80" dirty="0">
                <a:latin typeface="Cambria"/>
                <a:cs typeface="Cambria"/>
              </a:rPr>
              <a:t>]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2900" y="830726"/>
            <a:ext cx="862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latin typeface="Cambria"/>
                <a:cs typeface="Cambria"/>
              </a:rPr>
              <a:t>Pop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65" dirty="0">
                <a:latin typeface="Cambria"/>
                <a:cs typeface="Cambria"/>
              </a:rPr>
              <a:t>: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[]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2900" y="1318406"/>
            <a:ext cx="3257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latin typeface="Cambria"/>
                <a:cs typeface="Cambria"/>
              </a:rPr>
              <a:t>Inspect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125" dirty="0">
                <a:latin typeface="Cambria"/>
                <a:cs typeface="Cambria"/>
              </a:rPr>
              <a:t>: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it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35" dirty="0">
                <a:latin typeface="Cambria"/>
                <a:cs typeface="Cambria"/>
              </a:rPr>
              <a:t>has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edges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to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-18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25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1600" spc="130" dirty="0">
                <a:latin typeface="Cambria"/>
                <a:cs typeface="Cambria"/>
              </a:rPr>
              <a:t>and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100" dirty="0">
                <a:latin typeface="Cambria"/>
                <a:cs typeface="Cambria"/>
              </a:rPr>
              <a:t>.  </a:t>
            </a:r>
            <a:r>
              <a:rPr sz="1600" spc="125" dirty="0">
                <a:latin typeface="Cambria"/>
                <a:cs typeface="Cambria"/>
              </a:rPr>
              <a:t>Say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we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50" dirty="0">
                <a:latin typeface="Cambria"/>
                <a:cs typeface="Cambria"/>
              </a:rPr>
              <a:t>go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in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color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order.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2900" y="2049926"/>
            <a:ext cx="937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Cambria"/>
                <a:cs typeface="Cambria"/>
              </a:rPr>
              <a:t>Add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-30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-30" dirty="0">
                <a:latin typeface="Cambria"/>
                <a:cs typeface="Cambria"/>
              </a:rPr>
              <a:t>: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15" dirty="0">
                <a:latin typeface="Cambria"/>
                <a:cs typeface="Cambria"/>
              </a:rPr>
              <a:t>[</a:t>
            </a:r>
            <a:r>
              <a:rPr sz="1600" spc="1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15" dirty="0">
                <a:latin typeface="Cambria"/>
                <a:cs typeface="Cambria"/>
              </a:rPr>
              <a:t>]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2900" y="2537606"/>
            <a:ext cx="1285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Cambria"/>
                <a:cs typeface="Cambria"/>
              </a:rPr>
              <a:t>Add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90" dirty="0">
                <a:latin typeface="Cambria"/>
                <a:cs typeface="Cambria"/>
              </a:rPr>
              <a:t>: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45" dirty="0">
                <a:latin typeface="Cambria"/>
                <a:cs typeface="Cambria"/>
              </a:rPr>
              <a:t>[</a:t>
            </a:r>
            <a:r>
              <a:rPr sz="1600" spc="4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45" dirty="0">
                <a:latin typeface="Cambria"/>
                <a:cs typeface="Cambria"/>
              </a:rPr>
              <a:t>,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90" dirty="0">
                <a:latin typeface="Cambria"/>
                <a:cs typeface="Cambria"/>
              </a:rPr>
              <a:t>]</a:t>
            </a: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130" dirty="0">
                <a:latin typeface="Cambria"/>
                <a:cs typeface="Cambria"/>
              </a:rPr>
              <a:t>Done</a:t>
            </a:r>
            <a:r>
              <a:rPr sz="1600" spc="-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with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55" dirty="0">
                <a:latin typeface="Cambria"/>
                <a:cs typeface="Cambria"/>
              </a:rPr>
              <a:t>!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2900" y="3512966"/>
            <a:ext cx="9588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latin typeface="Cambria"/>
                <a:cs typeface="Cambria"/>
              </a:rPr>
              <a:t>Pop</a:t>
            </a:r>
            <a:r>
              <a:rPr sz="1600" spc="-15" dirty="0">
                <a:latin typeface="Cambria"/>
                <a:cs typeface="Cambria"/>
              </a:rPr>
              <a:t> </a:t>
            </a:r>
            <a:r>
              <a:rPr sz="1600" spc="-30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-30" dirty="0">
                <a:latin typeface="Cambria"/>
                <a:cs typeface="Cambria"/>
              </a:rPr>
              <a:t>: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spc="100" dirty="0">
                <a:latin typeface="Cambria"/>
                <a:cs typeface="Cambria"/>
              </a:rPr>
              <a:t>[</a:t>
            </a:r>
            <a:r>
              <a:rPr sz="1600" spc="10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100" dirty="0">
                <a:latin typeface="Cambria"/>
                <a:cs typeface="Cambria"/>
              </a:rPr>
              <a:t>]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2900" y="4000646"/>
            <a:ext cx="3340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latin typeface="Cambria"/>
                <a:cs typeface="Cambria"/>
              </a:rPr>
              <a:t>Inspect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-30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600" spc="-30" dirty="0">
                <a:latin typeface="Cambria"/>
                <a:cs typeface="Cambria"/>
              </a:rPr>
              <a:t>: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it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35" dirty="0">
                <a:latin typeface="Cambria"/>
                <a:cs typeface="Cambria"/>
              </a:rPr>
              <a:t>has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edges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to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0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105" dirty="0">
                <a:latin typeface="Cambria"/>
                <a:cs typeface="Cambria"/>
              </a:rPr>
              <a:t>,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3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130" dirty="0">
                <a:latin typeface="Cambria"/>
                <a:cs typeface="Cambria"/>
              </a:rPr>
              <a:t>,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30" dirty="0">
                <a:latin typeface="Cambria"/>
                <a:cs typeface="Cambria"/>
              </a:rPr>
              <a:t>and</a:t>
            </a:r>
            <a:endParaRPr sz="1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600" spc="130" dirty="0">
                <a:solidFill>
                  <a:srgbClr val="674EA7"/>
                </a:solidFill>
                <a:latin typeface="Cambria"/>
                <a:cs typeface="Cambria"/>
              </a:rPr>
              <a:t>6</a:t>
            </a:r>
            <a:r>
              <a:rPr sz="1600" spc="130" dirty="0">
                <a:latin typeface="Cambria"/>
                <a:cs typeface="Cambria"/>
              </a:rPr>
              <a:t>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2900" y="4732166"/>
            <a:ext cx="2752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5" dirty="0">
                <a:latin typeface="Cambria"/>
                <a:cs typeface="Cambria"/>
              </a:rPr>
              <a:t>Add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65" dirty="0">
                <a:latin typeface="Cambria"/>
                <a:cs typeface="Cambria"/>
              </a:rPr>
              <a:t>: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[</a:t>
            </a:r>
            <a:r>
              <a:rPr sz="1600" spc="12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600" spc="125" dirty="0">
                <a:latin typeface="Cambria"/>
                <a:cs typeface="Cambria"/>
              </a:rPr>
              <a:t>,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80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600" spc="80" dirty="0">
                <a:latin typeface="Cambria"/>
                <a:cs typeface="Cambria"/>
              </a:rPr>
              <a:t>]...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i="1" spc="85" dirty="0">
                <a:solidFill>
                  <a:srgbClr val="85200C"/>
                </a:solidFill>
                <a:latin typeface="Cambria"/>
                <a:cs typeface="Cambria"/>
              </a:rPr>
              <a:t>wait</a:t>
            </a:r>
            <a:r>
              <a:rPr sz="1600" i="1" spc="20" dirty="0">
                <a:solidFill>
                  <a:srgbClr val="85200C"/>
                </a:solidFill>
                <a:latin typeface="Cambria"/>
                <a:cs typeface="Cambria"/>
              </a:rPr>
              <a:t> </a:t>
            </a:r>
            <a:r>
              <a:rPr sz="1600" i="1" spc="85" dirty="0">
                <a:solidFill>
                  <a:srgbClr val="85200C"/>
                </a:solidFill>
                <a:latin typeface="Cambria"/>
                <a:cs typeface="Cambria"/>
              </a:rPr>
              <a:t>a</a:t>
            </a:r>
            <a:r>
              <a:rPr sz="1600" i="1" spc="20" dirty="0">
                <a:solidFill>
                  <a:srgbClr val="85200C"/>
                </a:solidFill>
                <a:latin typeface="Cambria"/>
                <a:cs typeface="Cambria"/>
              </a:rPr>
              <a:t> </a:t>
            </a:r>
            <a:r>
              <a:rPr sz="1600" i="1" spc="105" dirty="0">
                <a:solidFill>
                  <a:srgbClr val="85200C"/>
                </a:solidFill>
                <a:latin typeface="Cambria"/>
                <a:cs typeface="Cambria"/>
              </a:rPr>
              <a:t>minute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9" name="object 29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34" name="object 34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0067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A</a:t>
            </a:r>
            <a:r>
              <a:rPr spc="-330" dirty="0"/>
              <a:t>voiding</a:t>
            </a:r>
            <a:r>
              <a:rPr spc="-270" dirty="0"/>
              <a:t> </a:t>
            </a:r>
            <a:r>
              <a:rPr spc="-295" dirty="0"/>
              <a:t>Revisits!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49" y="1312607"/>
            <a:ext cx="777113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394335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80" dirty="0">
                <a:latin typeface="Cambria"/>
                <a:cs typeface="Cambria"/>
              </a:rPr>
              <a:t>Once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we've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visited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vertex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and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followed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all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edges,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there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never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reason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25" dirty="0">
                <a:latin typeface="Cambria"/>
                <a:cs typeface="Cambria"/>
              </a:rPr>
              <a:t>go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back.</a:t>
            </a:r>
            <a:endParaRPr sz="2400">
              <a:latin typeface="Cambria"/>
              <a:cs typeface="Cambria"/>
            </a:endParaRPr>
          </a:p>
          <a:p>
            <a:pPr marL="882015" marR="5080" lvl="1" indent="-412750">
              <a:lnSpc>
                <a:spcPct val="100000"/>
              </a:lnSpc>
              <a:buFont typeface="Tahoma"/>
              <a:buChar char="○"/>
              <a:tabLst>
                <a:tab pos="882015" algn="l"/>
                <a:tab pos="882650" algn="l"/>
              </a:tabLst>
            </a:pPr>
            <a:r>
              <a:rPr sz="2400" spc="210" dirty="0">
                <a:latin typeface="Cambria"/>
                <a:cs typeface="Cambria"/>
              </a:rPr>
              <a:t>If </a:t>
            </a:r>
            <a:r>
              <a:rPr sz="2400" spc="145" dirty="0">
                <a:latin typeface="Cambria"/>
                <a:cs typeface="Cambria"/>
              </a:rPr>
              <a:t>we </a:t>
            </a:r>
            <a:r>
              <a:rPr sz="2400" spc="150" dirty="0">
                <a:latin typeface="Cambria"/>
                <a:cs typeface="Cambria"/>
              </a:rPr>
              <a:t>already </a:t>
            </a:r>
            <a:r>
              <a:rPr sz="2400" spc="200" dirty="0">
                <a:latin typeface="Cambria"/>
                <a:cs typeface="Cambria"/>
              </a:rPr>
              <a:t>found </a:t>
            </a:r>
            <a:r>
              <a:rPr sz="2400" spc="145" dirty="0">
                <a:latin typeface="Cambria"/>
                <a:cs typeface="Cambria"/>
              </a:rPr>
              <a:t>it </a:t>
            </a:r>
            <a:r>
              <a:rPr sz="2400" spc="155" dirty="0">
                <a:latin typeface="Cambria"/>
                <a:cs typeface="Cambria"/>
              </a:rPr>
              <a:t>earlier, </a:t>
            </a:r>
            <a:r>
              <a:rPr sz="2400" spc="160" dirty="0">
                <a:latin typeface="Cambria"/>
                <a:cs typeface="Cambria"/>
              </a:rPr>
              <a:t>our </a:t>
            </a:r>
            <a:r>
              <a:rPr sz="2400" spc="180" dirty="0">
                <a:latin typeface="Cambria"/>
                <a:cs typeface="Cambria"/>
              </a:rPr>
              <a:t>new </a:t>
            </a:r>
            <a:r>
              <a:rPr sz="2400" spc="160" dirty="0">
                <a:latin typeface="Cambria"/>
                <a:cs typeface="Cambria"/>
              </a:rPr>
              <a:t>way </a:t>
            </a:r>
            <a:r>
              <a:rPr sz="2400" spc="204" dirty="0">
                <a:latin typeface="Cambria"/>
                <a:cs typeface="Cambria"/>
              </a:rPr>
              <a:t>of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235" dirty="0">
                <a:latin typeface="Cambria"/>
                <a:cs typeface="Cambria"/>
              </a:rPr>
              <a:t>ﬁnding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it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just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slower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way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getting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there!</a:t>
            </a:r>
            <a:endParaRPr sz="24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Tahoma"/>
              <a:buChar char="○"/>
            </a:pPr>
            <a:endParaRPr sz="2450">
              <a:latin typeface="Cambria"/>
              <a:cs typeface="Cambria"/>
            </a:endParaRPr>
          </a:p>
          <a:p>
            <a:pPr marL="424815" marR="447675" indent="-412750">
              <a:lnSpc>
                <a:spcPct val="100000"/>
              </a:lnSpc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can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maintain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single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Boolean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variable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35" dirty="0">
                <a:latin typeface="Cambria"/>
                <a:cs typeface="Cambria"/>
              </a:rPr>
              <a:t>per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vertex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indicate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whether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we've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visited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it.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3274" y="482780"/>
            <a:ext cx="3253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79095" algn="l"/>
                <a:tab pos="379730" algn="l"/>
              </a:tabLst>
            </a:pPr>
            <a:r>
              <a:rPr sz="1800" spc="114" dirty="0">
                <a:latin typeface="Cambria"/>
                <a:cs typeface="Cambria"/>
              </a:rPr>
              <a:t>Create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30" dirty="0">
                <a:latin typeface="Cambria"/>
                <a:cs typeface="Cambria"/>
              </a:rPr>
              <a:t>a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20" dirty="0">
                <a:latin typeface="Cambria"/>
                <a:cs typeface="Cambria"/>
              </a:rPr>
              <a:t>queue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55" dirty="0">
                <a:latin typeface="Cambria"/>
                <a:cs typeface="Cambria"/>
              </a:rPr>
              <a:t>of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vertices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spc="130" dirty="0">
                <a:latin typeface="Cambria"/>
                <a:cs typeface="Cambria"/>
              </a:rPr>
              <a:t>to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visit.</a:t>
            </a:r>
            <a:endParaRPr sz="1800">
              <a:latin typeface="Cambria"/>
              <a:cs typeface="Cambria"/>
            </a:endParaRPr>
          </a:p>
          <a:p>
            <a:pPr marL="836294" marR="258445" lvl="1" indent="-367030">
              <a:lnSpc>
                <a:spcPct val="100000"/>
              </a:lnSpc>
              <a:buFont typeface="Tahoma"/>
              <a:buChar char="○"/>
              <a:tabLst>
                <a:tab pos="836294" algn="l"/>
                <a:tab pos="836930" algn="l"/>
              </a:tabLst>
            </a:pPr>
            <a:r>
              <a:rPr sz="1800" spc="135" dirty="0">
                <a:latin typeface="Cambria"/>
                <a:cs typeface="Cambria"/>
              </a:rPr>
              <a:t>Initially,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it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20" dirty="0">
                <a:latin typeface="Cambria"/>
                <a:cs typeface="Cambria"/>
              </a:rPr>
              <a:t>just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50" dirty="0">
                <a:latin typeface="Cambria"/>
                <a:cs typeface="Cambria"/>
              </a:rPr>
              <a:t>has </a:t>
            </a:r>
            <a:r>
              <a:rPr sz="1800" spc="-380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the</a:t>
            </a:r>
            <a:r>
              <a:rPr sz="1800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starting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vertex.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274" y="1854380"/>
            <a:ext cx="327088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latin typeface="Cambria"/>
                <a:cs typeface="Cambria"/>
              </a:rPr>
              <a:t>Repeat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the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40" dirty="0">
                <a:latin typeface="Cambria"/>
                <a:cs typeface="Cambria"/>
              </a:rPr>
              <a:t>following:</a:t>
            </a:r>
            <a:endParaRPr sz="1800">
              <a:latin typeface="Cambria"/>
              <a:cs typeface="Cambria"/>
            </a:endParaRPr>
          </a:p>
          <a:p>
            <a:pPr marL="836294" marR="5080" lvl="1" indent="-367030">
              <a:lnSpc>
                <a:spcPct val="100000"/>
              </a:lnSpc>
              <a:buFont typeface="Tahoma"/>
              <a:buChar char="○"/>
              <a:tabLst>
                <a:tab pos="836294" algn="l"/>
                <a:tab pos="836930" algn="l"/>
              </a:tabLst>
            </a:pPr>
            <a:r>
              <a:rPr sz="1800" spc="135" dirty="0">
                <a:latin typeface="Cambria"/>
                <a:cs typeface="Cambria"/>
              </a:rPr>
              <a:t>Pop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60" dirty="0">
                <a:latin typeface="Cambria"/>
                <a:cs typeface="Cambria"/>
              </a:rPr>
              <a:t>off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the</a:t>
            </a:r>
            <a:r>
              <a:rPr sz="1800" spc="20" dirty="0">
                <a:latin typeface="Cambria"/>
                <a:cs typeface="Cambria"/>
              </a:rPr>
              <a:t> </a:t>
            </a:r>
            <a:r>
              <a:rPr sz="1800" spc="150" dirty="0">
                <a:latin typeface="Cambria"/>
                <a:cs typeface="Cambria"/>
              </a:rPr>
              <a:t>ﬁrst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20" dirty="0">
                <a:latin typeface="Cambria"/>
                <a:cs typeface="Cambria"/>
              </a:rPr>
              <a:t>value </a:t>
            </a:r>
            <a:r>
              <a:rPr sz="1800" spc="-385" dirty="0">
                <a:latin typeface="Cambria"/>
                <a:cs typeface="Cambria"/>
              </a:rPr>
              <a:t> </a:t>
            </a:r>
            <a:r>
              <a:rPr sz="1800" spc="145" dirty="0">
                <a:latin typeface="Cambria"/>
                <a:cs typeface="Cambria"/>
              </a:rPr>
              <a:t>in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the</a:t>
            </a:r>
            <a:r>
              <a:rPr sz="1800" spc="25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queue.</a:t>
            </a:r>
            <a:endParaRPr sz="1800">
              <a:latin typeface="Cambria"/>
              <a:cs typeface="Cambria"/>
            </a:endParaRPr>
          </a:p>
          <a:p>
            <a:pPr marL="836294" lvl="1" indent="-367030">
              <a:lnSpc>
                <a:spcPct val="100000"/>
              </a:lnSpc>
              <a:buFont typeface="Tahoma"/>
              <a:buChar char="○"/>
              <a:tabLst>
                <a:tab pos="836294" algn="l"/>
                <a:tab pos="836930" algn="l"/>
              </a:tabLst>
            </a:pPr>
            <a:r>
              <a:rPr sz="1800" spc="165" dirty="0">
                <a:latin typeface="Cambria"/>
                <a:cs typeface="Cambria"/>
              </a:rPr>
              <a:t>Mark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it</a:t>
            </a:r>
            <a:r>
              <a:rPr sz="1800" spc="15" dirty="0">
                <a:latin typeface="Cambria"/>
                <a:cs typeface="Cambria"/>
              </a:rPr>
              <a:t> </a:t>
            </a:r>
            <a:r>
              <a:rPr sz="1800" spc="130" dirty="0">
                <a:latin typeface="Cambria"/>
                <a:cs typeface="Cambria"/>
              </a:rPr>
              <a:t>as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45" dirty="0">
                <a:latin typeface="Cambria"/>
                <a:cs typeface="Cambria"/>
              </a:rPr>
              <a:t>VISITED.</a:t>
            </a:r>
            <a:endParaRPr sz="1800">
              <a:latin typeface="Cambria"/>
              <a:cs typeface="Cambria"/>
            </a:endParaRPr>
          </a:p>
          <a:p>
            <a:pPr marL="836294" marR="9525" lvl="1" indent="-367030">
              <a:lnSpc>
                <a:spcPct val="100000"/>
              </a:lnSpc>
              <a:buFont typeface="Tahoma"/>
              <a:buChar char="○"/>
              <a:tabLst>
                <a:tab pos="836294" algn="l"/>
                <a:tab pos="836930" algn="l"/>
              </a:tabLst>
            </a:pPr>
            <a:r>
              <a:rPr sz="1800" spc="125" dirty="0">
                <a:latin typeface="Cambria"/>
                <a:cs typeface="Cambria"/>
              </a:rPr>
              <a:t>Follow </a:t>
            </a:r>
            <a:r>
              <a:rPr sz="1800" spc="135" dirty="0">
                <a:latin typeface="Cambria"/>
                <a:cs typeface="Cambria"/>
              </a:rPr>
              <a:t>each </a:t>
            </a:r>
            <a:r>
              <a:rPr sz="1800" spc="155" dirty="0">
                <a:latin typeface="Cambria"/>
                <a:cs typeface="Cambria"/>
              </a:rPr>
              <a:t>of </a:t>
            </a:r>
            <a:r>
              <a:rPr sz="1800" spc="114" dirty="0">
                <a:latin typeface="Cambria"/>
                <a:cs typeface="Cambria"/>
              </a:rPr>
              <a:t>its 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130" dirty="0">
                <a:latin typeface="Cambria"/>
                <a:cs typeface="Cambria"/>
              </a:rPr>
              <a:t>edges </a:t>
            </a:r>
            <a:r>
              <a:rPr sz="1800" spc="125" dirty="0">
                <a:latin typeface="Cambria"/>
                <a:cs typeface="Cambria"/>
              </a:rPr>
              <a:t>(in </a:t>
            </a:r>
            <a:r>
              <a:rPr sz="1800" spc="165" dirty="0">
                <a:latin typeface="Cambria"/>
                <a:cs typeface="Cambria"/>
              </a:rPr>
              <a:t>some 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120" dirty="0">
                <a:latin typeface="Cambria"/>
                <a:cs typeface="Cambria"/>
              </a:rPr>
              <a:t>order), </a:t>
            </a:r>
            <a:r>
              <a:rPr sz="1800" spc="140" dirty="0">
                <a:latin typeface="Cambria"/>
                <a:cs typeface="Cambria"/>
              </a:rPr>
              <a:t>putting </a:t>
            </a:r>
            <a:r>
              <a:rPr sz="1800" spc="135" dirty="0">
                <a:latin typeface="Cambria"/>
                <a:cs typeface="Cambria"/>
              </a:rPr>
              <a:t>the </a:t>
            </a:r>
            <a:r>
              <a:rPr sz="1800" spc="140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vertices </a:t>
            </a:r>
            <a:r>
              <a:rPr sz="1800" spc="135" dirty="0">
                <a:latin typeface="Cambria"/>
                <a:cs typeface="Cambria"/>
              </a:rPr>
              <a:t>you </a:t>
            </a:r>
            <a:r>
              <a:rPr sz="1800" spc="190" dirty="0">
                <a:latin typeface="Cambria"/>
                <a:cs typeface="Cambria"/>
              </a:rPr>
              <a:t>ﬁnd </a:t>
            </a:r>
            <a:r>
              <a:rPr sz="1800" spc="145" dirty="0">
                <a:latin typeface="Cambria"/>
                <a:cs typeface="Cambria"/>
              </a:rPr>
              <a:t>in </a:t>
            </a:r>
            <a:r>
              <a:rPr sz="1800" spc="150" dirty="0">
                <a:latin typeface="Cambria"/>
                <a:cs typeface="Cambria"/>
              </a:rPr>
              <a:t> </a:t>
            </a:r>
            <a:r>
              <a:rPr sz="1800" spc="135" dirty="0">
                <a:latin typeface="Cambria"/>
                <a:cs typeface="Cambria"/>
              </a:rPr>
              <a:t>the </a:t>
            </a:r>
            <a:r>
              <a:rPr sz="1800" spc="120" dirty="0">
                <a:latin typeface="Cambria"/>
                <a:cs typeface="Cambria"/>
              </a:rPr>
              <a:t>queue </a:t>
            </a:r>
            <a:r>
              <a:rPr sz="1800" spc="130" dirty="0">
                <a:latin typeface="Cambria"/>
                <a:cs typeface="Cambria"/>
              </a:rPr>
              <a:t>as </a:t>
            </a:r>
            <a:r>
              <a:rPr sz="1800" spc="160" dirty="0">
                <a:latin typeface="Cambria"/>
                <a:cs typeface="Cambria"/>
              </a:rPr>
              <a:t>long </a:t>
            </a:r>
            <a:r>
              <a:rPr sz="1800" spc="130" dirty="0">
                <a:latin typeface="Cambria"/>
                <a:cs typeface="Cambria"/>
              </a:rPr>
              <a:t>as </a:t>
            </a:r>
            <a:r>
              <a:rPr sz="1800" spc="135" dirty="0">
                <a:latin typeface="Cambria"/>
                <a:cs typeface="Cambria"/>
              </a:rPr>
              <a:t> they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100" dirty="0">
                <a:latin typeface="Cambria"/>
                <a:cs typeface="Cambria"/>
              </a:rPr>
              <a:t>are</a:t>
            </a:r>
            <a:r>
              <a:rPr sz="1800" spc="5" dirty="0">
                <a:latin typeface="Cambria"/>
                <a:cs typeface="Cambria"/>
              </a:rPr>
              <a:t> </a:t>
            </a:r>
            <a:r>
              <a:rPr sz="1800" spc="150" dirty="0">
                <a:latin typeface="Cambria"/>
                <a:cs typeface="Cambria"/>
              </a:rPr>
              <a:t>not</a:t>
            </a:r>
            <a:r>
              <a:rPr sz="1800" spc="10" dirty="0">
                <a:latin typeface="Cambria"/>
                <a:cs typeface="Cambria"/>
              </a:rPr>
              <a:t> </a:t>
            </a:r>
            <a:r>
              <a:rPr sz="1800" spc="145" dirty="0">
                <a:latin typeface="Cambria"/>
                <a:cs typeface="Cambria"/>
              </a:rPr>
              <a:t>VISITED.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52900" y="344570"/>
            <a:ext cx="7556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0" dirty="0">
                <a:latin typeface="Cambria"/>
                <a:cs typeface="Cambria"/>
              </a:rPr>
              <a:t>Start:</a:t>
            </a:r>
            <a:r>
              <a:rPr sz="1300" spc="-35" dirty="0">
                <a:latin typeface="Cambria"/>
                <a:cs typeface="Cambria"/>
              </a:rPr>
              <a:t> </a:t>
            </a:r>
            <a:r>
              <a:rPr sz="1300" spc="65" dirty="0">
                <a:latin typeface="Cambria"/>
                <a:cs typeface="Cambria"/>
              </a:rPr>
              <a:t>[</a:t>
            </a:r>
            <a:r>
              <a:rPr sz="1300" spc="6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spc="65" dirty="0">
                <a:latin typeface="Cambria"/>
                <a:cs typeface="Cambria"/>
              </a:rPr>
              <a:t>]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2900" y="740810"/>
            <a:ext cx="7054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5" dirty="0">
                <a:latin typeface="Cambria"/>
                <a:cs typeface="Cambria"/>
              </a:rPr>
              <a:t>Pop</a:t>
            </a:r>
            <a:r>
              <a:rPr sz="1300" spc="-15" dirty="0">
                <a:latin typeface="Cambria"/>
                <a:cs typeface="Cambria"/>
              </a:rPr>
              <a:t> </a:t>
            </a:r>
            <a:r>
              <a:rPr sz="1300" spc="50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spc="50" dirty="0">
                <a:latin typeface="Cambria"/>
                <a:cs typeface="Cambria"/>
              </a:rPr>
              <a:t>:</a:t>
            </a:r>
            <a:r>
              <a:rPr sz="1300" spc="-10" dirty="0">
                <a:latin typeface="Cambria"/>
                <a:cs typeface="Cambria"/>
              </a:rPr>
              <a:t> </a:t>
            </a:r>
            <a:r>
              <a:rPr sz="1300" spc="100" dirty="0">
                <a:latin typeface="Cambria"/>
                <a:cs typeface="Cambria"/>
              </a:rPr>
              <a:t>[]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2900" y="1137051"/>
            <a:ext cx="1574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4" dirty="0">
                <a:latin typeface="Cambria"/>
                <a:cs typeface="Cambria"/>
              </a:rPr>
              <a:t>Mark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dirty="0">
                <a:solidFill>
                  <a:srgbClr val="F1C131"/>
                </a:solidFill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as</a:t>
            </a:r>
            <a:r>
              <a:rPr sz="1300" dirty="0"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VISITED.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52900" y="1533290"/>
            <a:ext cx="26517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5" dirty="0">
                <a:latin typeface="Cambria"/>
                <a:cs typeface="Cambria"/>
              </a:rPr>
              <a:t>Inspect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spc="100" dirty="0">
                <a:latin typeface="Cambria"/>
                <a:cs typeface="Cambria"/>
              </a:rPr>
              <a:t>: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80" dirty="0">
                <a:latin typeface="Cambria"/>
                <a:cs typeface="Cambria"/>
              </a:rPr>
              <a:t>it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110" dirty="0">
                <a:latin typeface="Cambria"/>
                <a:cs typeface="Cambria"/>
              </a:rPr>
              <a:t>has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edges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90" dirty="0">
                <a:latin typeface="Cambria"/>
                <a:cs typeface="Cambria"/>
              </a:rPr>
              <a:t>to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-150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20" dirty="0">
                <a:solidFill>
                  <a:srgbClr val="CC0000"/>
                </a:solidFill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and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4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75" dirty="0">
                <a:latin typeface="Cambria"/>
                <a:cs typeface="Cambria"/>
              </a:rPr>
              <a:t>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52900" y="1929531"/>
            <a:ext cx="7664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Cambria"/>
                <a:cs typeface="Cambria"/>
              </a:rPr>
              <a:t>Add</a:t>
            </a:r>
            <a:r>
              <a:rPr sz="1300" spc="-15" dirty="0">
                <a:latin typeface="Cambria"/>
                <a:cs typeface="Cambria"/>
              </a:rPr>
              <a:t> </a:t>
            </a:r>
            <a:r>
              <a:rPr sz="1300" spc="-2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-25" dirty="0">
                <a:latin typeface="Cambria"/>
                <a:cs typeface="Cambria"/>
              </a:rPr>
              <a:t>:</a:t>
            </a:r>
            <a:r>
              <a:rPr sz="1300" spc="-10" dirty="0">
                <a:latin typeface="Cambria"/>
                <a:cs typeface="Cambria"/>
              </a:rPr>
              <a:t> </a:t>
            </a:r>
            <a:r>
              <a:rPr sz="1300" spc="10" dirty="0">
                <a:latin typeface="Cambria"/>
                <a:cs typeface="Cambria"/>
              </a:rPr>
              <a:t>[</a:t>
            </a:r>
            <a:r>
              <a:rPr sz="1300" spc="10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10" dirty="0">
                <a:latin typeface="Cambria"/>
                <a:cs typeface="Cambria"/>
              </a:rPr>
              <a:t>]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2900" y="2325771"/>
            <a:ext cx="9842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Cambria"/>
                <a:cs typeface="Cambria"/>
              </a:rPr>
              <a:t>Add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7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75" dirty="0">
                <a:latin typeface="Cambria"/>
                <a:cs typeface="Cambria"/>
              </a:rPr>
              <a:t>:</a:t>
            </a:r>
            <a:r>
              <a:rPr sz="1300" dirty="0">
                <a:latin typeface="Cambria"/>
                <a:cs typeface="Cambria"/>
              </a:rPr>
              <a:t> </a:t>
            </a:r>
            <a:r>
              <a:rPr sz="1300" spc="35" dirty="0">
                <a:latin typeface="Cambria"/>
                <a:cs typeface="Cambria"/>
              </a:rPr>
              <a:t>[</a:t>
            </a:r>
            <a:r>
              <a:rPr sz="1300" spc="3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35" dirty="0">
                <a:latin typeface="Cambria"/>
                <a:cs typeface="Cambria"/>
              </a:rPr>
              <a:t>,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7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70" dirty="0">
                <a:latin typeface="Cambria"/>
                <a:cs typeface="Cambria"/>
              </a:rPr>
              <a:t>]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2900" y="2722011"/>
            <a:ext cx="1049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05" dirty="0">
                <a:latin typeface="Cambria"/>
                <a:cs typeface="Cambria"/>
              </a:rPr>
              <a:t>Done</a:t>
            </a:r>
            <a:r>
              <a:rPr sz="1300" spc="-15" dirty="0"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with</a:t>
            </a:r>
            <a:r>
              <a:rPr sz="1300" spc="-20" dirty="0">
                <a:latin typeface="Cambria"/>
                <a:cs typeface="Cambria"/>
              </a:rPr>
              <a:t> </a:t>
            </a:r>
            <a:r>
              <a:rPr sz="1300" spc="4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spc="45" dirty="0">
                <a:latin typeface="Cambria"/>
                <a:cs typeface="Cambria"/>
              </a:rPr>
              <a:t>!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300" spc="95" dirty="0">
                <a:latin typeface="Cambria"/>
                <a:cs typeface="Cambria"/>
              </a:rPr>
              <a:t>Pop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-2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-25" dirty="0">
                <a:latin typeface="Cambria"/>
                <a:cs typeface="Cambria"/>
              </a:rPr>
              <a:t>:</a:t>
            </a:r>
            <a:r>
              <a:rPr sz="1300" spc="-5" dirty="0">
                <a:latin typeface="Cambria"/>
                <a:cs typeface="Cambria"/>
              </a:rPr>
              <a:t> </a:t>
            </a:r>
            <a:r>
              <a:rPr sz="1300" spc="80" dirty="0">
                <a:latin typeface="Cambria"/>
                <a:cs typeface="Cambria"/>
              </a:rPr>
              <a:t>[</a:t>
            </a:r>
            <a:r>
              <a:rPr lang="en-US" sz="1300" spc="80" dirty="0">
                <a:solidFill>
                  <a:srgbClr val="3C78D8"/>
                </a:solidFill>
                <a:latin typeface="Cambria"/>
                <a:cs typeface="Cambria"/>
              </a:rPr>
              <a:t>1</a:t>
            </a:r>
            <a:r>
              <a:rPr sz="1300" spc="80" dirty="0">
                <a:latin typeface="Cambria"/>
                <a:cs typeface="Cambria"/>
              </a:rPr>
              <a:t>]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2900" y="3514490"/>
            <a:ext cx="15551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4" dirty="0">
                <a:latin typeface="Cambria"/>
                <a:cs typeface="Cambria"/>
              </a:rPr>
              <a:t>Mark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lang="en-US" sz="1300" spc="-150" dirty="0">
                <a:latin typeface="Cambria"/>
                <a:cs typeface="Cambria"/>
              </a:rPr>
              <a:t>1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as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VISITED.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52900" y="3910730"/>
            <a:ext cx="29108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5" dirty="0">
                <a:latin typeface="Cambria"/>
                <a:cs typeface="Cambria"/>
              </a:rPr>
              <a:t>Inspect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-25" dirty="0">
                <a:solidFill>
                  <a:srgbClr val="CC0000"/>
                </a:solidFill>
                <a:latin typeface="Cambria"/>
                <a:cs typeface="Cambria"/>
              </a:rPr>
              <a:t>1</a:t>
            </a:r>
            <a:r>
              <a:rPr sz="1300" spc="-25" dirty="0">
                <a:latin typeface="Cambria"/>
                <a:cs typeface="Cambria"/>
              </a:rPr>
              <a:t>: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80" dirty="0">
                <a:latin typeface="Cambria"/>
                <a:cs typeface="Cambria"/>
              </a:rPr>
              <a:t>it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10" dirty="0">
                <a:latin typeface="Cambria"/>
                <a:cs typeface="Cambria"/>
              </a:rPr>
              <a:t>has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95" dirty="0">
                <a:latin typeface="Cambria"/>
                <a:cs typeface="Cambria"/>
              </a:rPr>
              <a:t>edges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90" dirty="0">
                <a:latin typeface="Cambria"/>
                <a:cs typeface="Cambria"/>
              </a:rPr>
              <a:t>to</a:t>
            </a:r>
            <a:r>
              <a:rPr sz="1300" spc="10" dirty="0">
                <a:latin typeface="Cambria"/>
                <a:cs typeface="Cambria"/>
              </a:rPr>
              <a:t> </a:t>
            </a:r>
            <a:r>
              <a:rPr sz="1300" spc="85" dirty="0">
                <a:solidFill>
                  <a:srgbClr val="F1C131"/>
                </a:solidFill>
                <a:latin typeface="Cambria"/>
                <a:cs typeface="Cambria"/>
              </a:rPr>
              <a:t>3</a:t>
            </a:r>
            <a:r>
              <a:rPr sz="1300" spc="85" dirty="0">
                <a:latin typeface="Cambria"/>
                <a:cs typeface="Cambria"/>
              </a:rPr>
              <a:t>,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0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105" dirty="0">
                <a:latin typeface="Cambria"/>
                <a:cs typeface="Cambria"/>
              </a:rPr>
              <a:t>,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and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05" dirty="0">
                <a:solidFill>
                  <a:srgbClr val="674EA7"/>
                </a:solidFill>
                <a:latin typeface="Cambria"/>
                <a:cs typeface="Cambria"/>
              </a:rPr>
              <a:t>6</a:t>
            </a:r>
            <a:r>
              <a:rPr sz="1300" spc="105" dirty="0">
                <a:latin typeface="Cambria"/>
                <a:cs typeface="Cambria"/>
              </a:rPr>
              <a:t>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52900" y="4306970"/>
            <a:ext cx="26631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0" dirty="0">
                <a:latin typeface="Cambria"/>
                <a:cs typeface="Cambria"/>
              </a:rPr>
              <a:t>Do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not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85" dirty="0">
                <a:latin typeface="Cambria"/>
                <a:cs typeface="Cambria"/>
              </a:rPr>
              <a:t>add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85" dirty="0">
                <a:latin typeface="Cambria"/>
                <a:cs typeface="Cambria"/>
              </a:rPr>
              <a:t>3,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90" dirty="0">
                <a:latin typeface="Cambria"/>
                <a:cs typeface="Cambria"/>
              </a:rPr>
              <a:t>since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80" dirty="0">
                <a:latin typeface="Cambria"/>
                <a:cs typeface="Cambria"/>
              </a:rPr>
              <a:t>it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80" dirty="0">
                <a:latin typeface="Cambria"/>
                <a:cs typeface="Cambria"/>
              </a:rPr>
              <a:t>is</a:t>
            </a:r>
            <a:r>
              <a:rPr sz="1300" spc="20" dirty="0">
                <a:latin typeface="Cambria"/>
                <a:cs typeface="Cambria"/>
              </a:rPr>
              <a:t> </a:t>
            </a:r>
            <a:r>
              <a:rPr sz="1300" spc="105" dirty="0">
                <a:latin typeface="Cambria"/>
                <a:cs typeface="Cambria"/>
              </a:rPr>
              <a:t>VISITED.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300" spc="85" dirty="0">
                <a:latin typeface="Cambria"/>
                <a:cs typeface="Cambria"/>
              </a:rPr>
              <a:t>Add</a:t>
            </a:r>
            <a:r>
              <a:rPr sz="1300" spc="10" dirty="0">
                <a:latin typeface="Cambria"/>
                <a:cs typeface="Cambria"/>
              </a:rPr>
              <a:t> </a:t>
            </a:r>
            <a:r>
              <a:rPr sz="1300" spc="7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75" dirty="0">
                <a:latin typeface="Cambria"/>
                <a:cs typeface="Cambria"/>
              </a:rPr>
              <a:t>: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100" dirty="0">
                <a:latin typeface="Cambria"/>
                <a:cs typeface="Cambria"/>
              </a:rPr>
              <a:t>[</a:t>
            </a:r>
            <a:r>
              <a:rPr sz="1300" spc="100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100" dirty="0">
                <a:latin typeface="Cambria"/>
                <a:cs typeface="Cambria"/>
              </a:rPr>
              <a:t>,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spc="65" dirty="0">
                <a:solidFill>
                  <a:srgbClr val="3C78D8"/>
                </a:solidFill>
                <a:latin typeface="Cambria"/>
                <a:cs typeface="Cambria"/>
              </a:rPr>
              <a:t>5</a:t>
            </a:r>
            <a:r>
              <a:rPr sz="1300" spc="65" dirty="0">
                <a:latin typeface="Cambria"/>
                <a:cs typeface="Cambria"/>
              </a:rPr>
              <a:t>]…</a:t>
            </a:r>
            <a:r>
              <a:rPr sz="1300" spc="15" dirty="0">
                <a:latin typeface="Cambria"/>
                <a:cs typeface="Cambria"/>
              </a:rPr>
              <a:t> </a:t>
            </a:r>
            <a:r>
              <a:rPr sz="1300" i="1" spc="70" dirty="0">
                <a:solidFill>
                  <a:srgbClr val="85200C"/>
                </a:solidFill>
                <a:latin typeface="Cambria"/>
                <a:cs typeface="Cambria"/>
              </a:rPr>
              <a:t>wait</a:t>
            </a:r>
            <a:r>
              <a:rPr sz="1300" i="1" spc="10" dirty="0">
                <a:solidFill>
                  <a:srgbClr val="85200C"/>
                </a:solidFill>
                <a:latin typeface="Cambria"/>
                <a:cs typeface="Cambria"/>
              </a:rPr>
              <a:t> </a:t>
            </a:r>
            <a:r>
              <a:rPr sz="1300" i="1" spc="70" dirty="0">
                <a:solidFill>
                  <a:srgbClr val="85200C"/>
                </a:solidFill>
                <a:latin typeface="Cambria"/>
                <a:cs typeface="Cambria"/>
              </a:rPr>
              <a:t>a</a:t>
            </a:r>
            <a:r>
              <a:rPr sz="1300" i="1" spc="15" dirty="0">
                <a:solidFill>
                  <a:srgbClr val="85200C"/>
                </a:solidFill>
                <a:latin typeface="Cambria"/>
                <a:cs typeface="Cambria"/>
              </a:rPr>
              <a:t> </a:t>
            </a:r>
            <a:r>
              <a:rPr sz="1300" i="1" spc="85" dirty="0">
                <a:solidFill>
                  <a:srgbClr val="85200C"/>
                </a:solidFill>
                <a:latin typeface="Cambria"/>
                <a:cs typeface="Cambria"/>
              </a:rPr>
              <a:t>minute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3" name="object 23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1" name="object 31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36" name="object 36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770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A</a:t>
            </a:r>
            <a:r>
              <a:rPr spc="-330" dirty="0"/>
              <a:t>voiding</a:t>
            </a:r>
            <a:r>
              <a:rPr spc="-270" dirty="0"/>
              <a:t> </a:t>
            </a:r>
            <a:r>
              <a:rPr spc="-320" dirty="0"/>
              <a:t>Duplic</a:t>
            </a:r>
            <a:r>
              <a:rPr spc="-390" dirty="0"/>
              <a:t>a</a:t>
            </a:r>
            <a:r>
              <a:rPr spc="-305" dirty="0"/>
              <a:t>tes</a:t>
            </a:r>
            <a:r>
              <a:rPr spc="-270" dirty="0"/>
              <a:t> </a:t>
            </a:r>
            <a:r>
              <a:rPr spc="-254" dirty="0"/>
              <a:t>In</a:t>
            </a:r>
            <a:r>
              <a:rPr spc="-270" dirty="0"/>
              <a:t> </a:t>
            </a:r>
            <a:r>
              <a:rPr spc="-490" dirty="0"/>
              <a:t>The</a:t>
            </a:r>
            <a:r>
              <a:rPr spc="-270" dirty="0"/>
              <a:t> </a:t>
            </a:r>
            <a:r>
              <a:rPr spc="-470" dirty="0"/>
              <a:t>Queue!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49" y="1312607"/>
            <a:ext cx="777049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80" dirty="0">
                <a:latin typeface="Cambria"/>
                <a:cs typeface="Cambria"/>
              </a:rPr>
              <a:t>One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idea: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before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putting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something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queue,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check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see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if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it's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already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there…</a:t>
            </a:r>
            <a:endParaRPr sz="2400">
              <a:latin typeface="Cambria"/>
              <a:cs typeface="Cambria"/>
            </a:endParaRPr>
          </a:p>
          <a:p>
            <a:pPr marL="882015" marR="79375" lvl="1" indent="-412750">
              <a:lnSpc>
                <a:spcPct val="100000"/>
              </a:lnSpc>
              <a:buFont typeface="Tahoma"/>
              <a:buChar char="○"/>
              <a:tabLst>
                <a:tab pos="882015" algn="l"/>
                <a:tab pos="882650" algn="l"/>
              </a:tabLst>
            </a:pPr>
            <a:r>
              <a:rPr sz="2400" spc="175" dirty="0">
                <a:latin typeface="Cambria"/>
                <a:cs typeface="Cambria"/>
              </a:rPr>
              <a:t>But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would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take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time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linear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size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queue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check!</a:t>
            </a:r>
            <a:endParaRPr sz="2400">
              <a:latin typeface="Cambria"/>
              <a:cs typeface="Cambria"/>
            </a:endParaRPr>
          </a:p>
          <a:p>
            <a:pPr marL="882015" lvl="1" indent="-412750">
              <a:lnSpc>
                <a:spcPct val="100000"/>
              </a:lnSpc>
              <a:buFont typeface="Tahoma"/>
              <a:buChar char="○"/>
              <a:tabLst>
                <a:tab pos="882015" algn="l"/>
                <a:tab pos="882650" algn="l"/>
              </a:tabLst>
            </a:pPr>
            <a:r>
              <a:rPr sz="2400" spc="235" dirty="0">
                <a:latin typeface="Cambria"/>
                <a:cs typeface="Cambria"/>
              </a:rPr>
              <a:t>OK,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then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let's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20" dirty="0">
                <a:latin typeface="Cambria"/>
                <a:cs typeface="Cambria"/>
              </a:rPr>
              <a:t>make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queue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set.</a:t>
            </a:r>
            <a:endParaRPr sz="2400">
              <a:latin typeface="Cambria"/>
              <a:cs typeface="Cambria"/>
            </a:endParaRPr>
          </a:p>
          <a:p>
            <a:pPr marL="1339215" lvl="2" indent="-412750">
              <a:lnSpc>
                <a:spcPct val="100000"/>
              </a:lnSpc>
              <a:buFont typeface="Tahoma"/>
              <a:buChar char="■"/>
              <a:tabLst>
                <a:tab pos="1339215" algn="l"/>
                <a:tab pos="1339850" algn="l"/>
              </a:tabLst>
            </a:pPr>
            <a:r>
              <a:rPr sz="2400" spc="175" dirty="0">
                <a:latin typeface="Cambria"/>
                <a:cs typeface="Cambria"/>
              </a:rPr>
              <a:t>But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then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we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lose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35" dirty="0">
                <a:latin typeface="Cambria"/>
                <a:cs typeface="Cambria"/>
              </a:rPr>
              <a:t>order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on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vertices!</a:t>
            </a:r>
            <a:endParaRPr sz="24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Tahoma"/>
              <a:buChar char="■"/>
            </a:pPr>
            <a:endParaRPr sz="2450">
              <a:latin typeface="Cambria"/>
              <a:cs typeface="Cambria"/>
            </a:endParaRPr>
          </a:p>
          <a:p>
            <a:pPr marL="424815" marR="487045" indent="-412750">
              <a:lnSpc>
                <a:spcPct val="100000"/>
              </a:lnSpc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45" dirty="0">
                <a:latin typeface="Cambria"/>
                <a:cs typeface="Cambria"/>
              </a:rPr>
              <a:t>Better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idea: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think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Boolean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as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marking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vertex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as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INSERTED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instead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as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VISITED.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1005" y="471689"/>
            <a:ext cx="343027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77470" indent="-35941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71475" algn="l"/>
                <a:tab pos="372110" algn="l"/>
              </a:tabLst>
            </a:pPr>
            <a:r>
              <a:rPr sz="1700" spc="110" dirty="0">
                <a:latin typeface="Cambria"/>
                <a:cs typeface="Cambria"/>
              </a:rPr>
              <a:t>Create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20" dirty="0">
                <a:latin typeface="Cambria"/>
                <a:cs typeface="Cambria"/>
              </a:rPr>
              <a:t>a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queue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45" dirty="0">
                <a:latin typeface="Cambria"/>
                <a:cs typeface="Cambria"/>
              </a:rPr>
              <a:t>of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00" dirty="0">
                <a:latin typeface="Cambria"/>
                <a:cs typeface="Cambria"/>
              </a:rPr>
              <a:t>vertices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20" dirty="0">
                <a:latin typeface="Cambria"/>
                <a:cs typeface="Cambria"/>
              </a:rPr>
              <a:t>to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05" dirty="0">
                <a:latin typeface="Cambria"/>
                <a:cs typeface="Cambria"/>
              </a:rPr>
              <a:t>visit.</a:t>
            </a:r>
            <a:endParaRPr sz="1700">
              <a:latin typeface="Cambria"/>
              <a:cs typeface="Cambria"/>
            </a:endParaRPr>
          </a:p>
          <a:p>
            <a:pPr marL="828675" marR="184150" lvl="1" indent="-359410">
              <a:lnSpc>
                <a:spcPct val="100000"/>
              </a:lnSpc>
              <a:buFont typeface="Tahoma"/>
              <a:buChar char="○"/>
              <a:tabLst>
                <a:tab pos="828675" algn="l"/>
                <a:tab pos="829310" algn="l"/>
              </a:tabLst>
            </a:pPr>
            <a:r>
              <a:rPr sz="1700" spc="125" dirty="0">
                <a:latin typeface="Cambria"/>
                <a:cs typeface="Cambria"/>
              </a:rPr>
              <a:t>Initially,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05" dirty="0">
                <a:latin typeface="Cambria"/>
                <a:cs typeface="Cambria"/>
              </a:rPr>
              <a:t>it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14" dirty="0">
                <a:latin typeface="Cambria"/>
                <a:cs typeface="Cambria"/>
              </a:rPr>
              <a:t>just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40" dirty="0">
                <a:latin typeface="Cambria"/>
                <a:cs typeface="Cambria"/>
              </a:rPr>
              <a:t>has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25" dirty="0">
                <a:latin typeface="Cambria"/>
                <a:cs typeface="Cambria"/>
              </a:rPr>
              <a:t>starting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vertex.</a:t>
            </a:r>
            <a:endParaRPr sz="1700">
              <a:latin typeface="Cambria"/>
              <a:cs typeface="Cambria"/>
            </a:endParaRPr>
          </a:p>
          <a:p>
            <a:pPr marL="828675" marR="5080" lvl="1" indent="-359410">
              <a:lnSpc>
                <a:spcPct val="100000"/>
              </a:lnSpc>
              <a:buFont typeface="Tahoma"/>
              <a:buChar char="○"/>
              <a:tabLst>
                <a:tab pos="828675" algn="l"/>
                <a:tab pos="829310" algn="l"/>
              </a:tabLst>
            </a:pPr>
            <a:r>
              <a:rPr sz="1700" spc="155" dirty="0">
                <a:latin typeface="Cambria"/>
                <a:cs typeface="Cambria"/>
              </a:rPr>
              <a:t>Mark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25" dirty="0">
                <a:latin typeface="Cambria"/>
                <a:cs typeface="Cambria"/>
              </a:rPr>
              <a:t>starting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vertex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25" dirty="0">
                <a:latin typeface="Cambria"/>
                <a:cs typeface="Cambria"/>
              </a:rPr>
              <a:t>as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45" dirty="0">
                <a:latin typeface="Cambria"/>
                <a:cs typeface="Cambria"/>
              </a:rPr>
              <a:t>INSERTED.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1005" y="2285248"/>
            <a:ext cx="3415665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71475" algn="l"/>
                <a:tab pos="372110" algn="l"/>
              </a:tabLst>
            </a:pPr>
            <a:r>
              <a:rPr sz="1700" spc="114" dirty="0">
                <a:latin typeface="Cambria"/>
                <a:cs typeface="Cambria"/>
              </a:rPr>
              <a:t>Repeat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following:</a:t>
            </a:r>
            <a:endParaRPr sz="1700">
              <a:latin typeface="Cambria"/>
              <a:cs typeface="Cambria"/>
            </a:endParaRPr>
          </a:p>
          <a:p>
            <a:pPr marL="828675" marR="25400" lvl="1" indent="-359410">
              <a:lnSpc>
                <a:spcPct val="100000"/>
              </a:lnSpc>
              <a:buFont typeface="Tahoma"/>
              <a:buChar char="○"/>
              <a:tabLst>
                <a:tab pos="828675" algn="l"/>
                <a:tab pos="829310" algn="l"/>
              </a:tabLst>
            </a:pPr>
            <a:r>
              <a:rPr sz="1700" spc="130" dirty="0">
                <a:latin typeface="Cambria"/>
                <a:cs typeface="Cambria"/>
              </a:rPr>
              <a:t>Pop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50" dirty="0">
                <a:latin typeface="Cambria"/>
                <a:cs typeface="Cambria"/>
              </a:rPr>
              <a:t>off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40" dirty="0">
                <a:latin typeface="Cambria"/>
                <a:cs typeface="Cambria"/>
              </a:rPr>
              <a:t>ﬁrst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value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35" dirty="0">
                <a:latin typeface="Cambria"/>
                <a:cs typeface="Cambria"/>
              </a:rPr>
              <a:t>in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</a:t>
            </a:r>
            <a:r>
              <a:rPr sz="1700" spc="2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queue.</a:t>
            </a:r>
            <a:endParaRPr sz="1700">
              <a:latin typeface="Cambria"/>
              <a:cs typeface="Cambria"/>
            </a:endParaRPr>
          </a:p>
          <a:p>
            <a:pPr marL="828675" marR="5080" lvl="1" indent="-359410">
              <a:lnSpc>
                <a:spcPct val="100000"/>
              </a:lnSpc>
              <a:buFont typeface="Tahoma"/>
              <a:buChar char="○"/>
              <a:tabLst>
                <a:tab pos="828675" algn="l"/>
                <a:tab pos="829310" algn="l"/>
              </a:tabLst>
            </a:pPr>
            <a:r>
              <a:rPr sz="1700" spc="120" dirty="0">
                <a:latin typeface="Cambria"/>
                <a:cs typeface="Cambria"/>
              </a:rPr>
              <a:t>Follow </a:t>
            </a:r>
            <a:r>
              <a:rPr sz="1700" spc="130" dirty="0">
                <a:latin typeface="Cambria"/>
                <a:cs typeface="Cambria"/>
              </a:rPr>
              <a:t>each </a:t>
            </a:r>
            <a:r>
              <a:rPr sz="1700" spc="145" dirty="0">
                <a:latin typeface="Cambria"/>
                <a:cs typeface="Cambria"/>
              </a:rPr>
              <a:t>of </a:t>
            </a:r>
            <a:r>
              <a:rPr sz="1700" spc="110" dirty="0">
                <a:latin typeface="Cambria"/>
                <a:cs typeface="Cambria"/>
              </a:rPr>
              <a:t>its </a:t>
            </a:r>
            <a:r>
              <a:rPr sz="1700" spc="120" dirty="0">
                <a:latin typeface="Cambria"/>
                <a:cs typeface="Cambria"/>
              </a:rPr>
              <a:t>edges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14" dirty="0">
                <a:latin typeface="Cambria"/>
                <a:cs typeface="Cambria"/>
              </a:rPr>
              <a:t>(in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55" dirty="0">
                <a:latin typeface="Cambria"/>
                <a:cs typeface="Cambria"/>
              </a:rPr>
              <a:t>some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order),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35" dirty="0">
                <a:latin typeface="Cambria"/>
                <a:cs typeface="Cambria"/>
              </a:rPr>
              <a:t>putting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 </a:t>
            </a:r>
            <a:r>
              <a:rPr sz="1700" spc="100" dirty="0">
                <a:latin typeface="Cambria"/>
                <a:cs typeface="Cambria"/>
              </a:rPr>
              <a:t>vertices </a:t>
            </a:r>
            <a:r>
              <a:rPr sz="1700" spc="125" dirty="0">
                <a:latin typeface="Cambria"/>
                <a:cs typeface="Cambria"/>
              </a:rPr>
              <a:t>you </a:t>
            </a:r>
            <a:r>
              <a:rPr sz="1700" spc="180" dirty="0">
                <a:latin typeface="Cambria"/>
                <a:cs typeface="Cambria"/>
              </a:rPr>
              <a:t>ﬁnd </a:t>
            </a:r>
            <a:r>
              <a:rPr sz="1700" spc="135" dirty="0">
                <a:latin typeface="Cambria"/>
                <a:cs typeface="Cambria"/>
              </a:rPr>
              <a:t>in </a:t>
            </a:r>
            <a:r>
              <a:rPr sz="1700" spc="140" dirty="0">
                <a:latin typeface="Cambria"/>
                <a:cs typeface="Cambria"/>
              </a:rPr>
              <a:t> </a:t>
            </a:r>
            <a:r>
              <a:rPr sz="1700" spc="130" dirty="0">
                <a:latin typeface="Cambria"/>
                <a:cs typeface="Cambria"/>
              </a:rPr>
              <a:t>the</a:t>
            </a:r>
            <a:r>
              <a:rPr sz="1700" spc="10" dirty="0">
                <a:latin typeface="Cambria"/>
                <a:cs typeface="Cambria"/>
              </a:rPr>
              <a:t> </a:t>
            </a:r>
            <a:r>
              <a:rPr sz="1700" spc="110" dirty="0">
                <a:latin typeface="Cambria"/>
                <a:cs typeface="Cambria"/>
              </a:rPr>
              <a:t>queue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20" dirty="0">
                <a:latin typeface="Cambria"/>
                <a:cs typeface="Cambria"/>
              </a:rPr>
              <a:t>(and</a:t>
            </a:r>
            <a:r>
              <a:rPr sz="1700" spc="15" dirty="0">
                <a:latin typeface="Cambria"/>
                <a:cs typeface="Cambria"/>
              </a:rPr>
              <a:t> </a:t>
            </a:r>
            <a:r>
              <a:rPr sz="1700" spc="150" dirty="0">
                <a:latin typeface="Cambria"/>
                <a:cs typeface="Cambria"/>
              </a:rPr>
              <a:t>marking </a:t>
            </a:r>
            <a:r>
              <a:rPr sz="1700" spc="-360" dirty="0">
                <a:latin typeface="Cambria"/>
                <a:cs typeface="Cambria"/>
              </a:rPr>
              <a:t> </a:t>
            </a:r>
            <a:r>
              <a:rPr sz="1700" spc="165" dirty="0">
                <a:latin typeface="Cambria"/>
                <a:cs typeface="Cambria"/>
              </a:rPr>
              <a:t>them </a:t>
            </a:r>
            <a:r>
              <a:rPr sz="1700" spc="125" dirty="0">
                <a:latin typeface="Cambria"/>
                <a:cs typeface="Cambria"/>
              </a:rPr>
              <a:t>as </a:t>
            </a:r>
            <a:r>
              <a:rPr sz="1700" spc="145" dirty="0">
                <a:latin typeface="Cambria"/>
                <a:cs typeface="Cambria"/>
              </a:rPr>
              <a:t>INSERTED) </a:t>
            </a:r>
            <a:r>
              <a:rPr sz="1700" spc="125" dirty="0">
                <a:latin typeface="Cambria"/>
                <a:cs typeface="Cambria"/>
              </a:rPr>
              <a:t>as </a:t>
            </a:r>
            <a:r>
              <a:rPr sz="1700" spc="130" dirty="0">
                <a:latin typeface="Cambria"/>
                <a:cs typeface="Cambria"/>
              </a:rPr>
              <a:t> </a:t>
            </a:r>
            <a:r>
              <a:rPr sz="1700" spc="150" dirty="0">
                <a:latin typeface="Cambria"/>
                <a:cs typeface="Cambria"/>
              </a:rPr>
              <a:t>long </a:t>
            </a:r>
            <a:r>
              <a:rPr sz="1700" spc="125" dirty="0">
                <a:latin typeface="Cambria"/>
                <a:cs typeface="Cambria"/>
              </a:rPr>
              <a:t>as they </a:t>
            </a:r>
            <a:r>
              <a:rPr sz="1700" spc="95" dirty="0">
                <a:latin typeface="Cambria"/>
                <a:cs typeface="Cambria"/>
              </a:rPr>
              <a:t>are </a:t>
            </a:r>
            <a:r>
              <a:rPr sz="1700" spc="140" dirty="0">
                <a:latin typeface="Cambria"/>
                <a:cs typeface="Cambria"/>
              </a:rPr>
              <a:t>not </a:t>
            </a:r>
            <a:r>
              <a:rPr sz="1700" spc="145" dirty="0">
                <a:latin typeface="Cambria"/>
                <a:cs typeface="Cambria"/>
              </a:rPr>
              <a:t> INSERTED.</a:t>
            </a:r>
            <a:endParaRPr sz="17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150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105" dirty="0">
                <a:latin typeface="Cambria"/>
                <a:cs typeface="Cambria"/>
              </a:rPr>
              <a:t>[3]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31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[F,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4594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None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31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[F,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37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0" dirty="0"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3561" y="2616499"/>
            <a:ext cx="3253104" cy="1563370"/>
            <a:chOff x="613561" y="2616499"/>
            <a:chExt cx="3253104" cy="15633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661" y="33290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900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900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31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[F,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37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0" dirty="0"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3561" y="2616499"/>
            <a:ext cx="3253104" cy="1563370"/>
            <a:chOff x="613561" y="2616499"/>
            <a:chExt cx="3253104" cy="15633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661" y="33290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900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900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529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7/13</a:t>
            </a:r>
            <a:r>
              <a:rPr spc="-270" dirty="0"/>
              <a:t> </a:t>
            </a:r>
            <a:r>
              <a:rPr spc="-375" dirty="0"/>
              <a:t>Lecture</a:t>
            </a:r>
            <a:r>
              <a:rPr spc="-270" dirty="0"/>
              <a:t> </a:t>
            </a:r>
            <a:r>
              <a:rPr spc="-330" dirty="0"/>
              <a:t>A</a:t>
            </a:r>
            <a:r>
              <a:rPr spc="-300" dirty="0"/>
              <a:t>g</a:t>
            </a:r>
            <a:r>
              <a:rPr spc="-415" dirty="0"/>
              <a:t>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310576"/>
            <a:ext cx="5763895" cy="301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45" dirty="0">
                <a:latin typeface="Cambria"/>
                <a:cs typeface="Cambria"/>
              </a:rPr>
              <a:t>Announcements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solidFill>
                  <a:srgbClr val="37761C"/>
                </a:solidFill>
                <a:latin typeface="Cambria"/>
                <a:cs typeface="Cambria"/>
              </a:rPr>
              <a:t>Part</a:t>
            </a:r>
            <a:r>
              <a:rPr sz="28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45" dirty="0">
                <a:solidFill>
                  <a:srgbClr val="37761C"/>
                </a:solidFill>
                <a:latin typeface="Cambria"/>
                <a:cs typeface="Cambria"/>
              </a:rPr>
              <a:t>4-1:</a:t>
            </a:r>
            <a:r>
              <a:rPr sz="28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29" dirty="0">
                <a:solidFill>
                  <a:srgbClr val="37761C"/>
                </a:solidFill>
                <a:latin typeface="Cambria"/>
                <a:cs typeface="Cambria"/>
              </a:rPr>
              <a:t>Graphs</a:t>
            </a:r>
            <a:r>
              <a:rPr sz="28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25" dirty="0">
                <a:solidFill>
                  <a:srgbClr val="37761C"/>
                </a:solidFill>
                <a:latin typeface="Cambria"/>
                <a:cs typeface="Cambria"/>
              </a:rPr>
              <a:t>and</a:t>
            </a:r>
            <a:r>
              <a:rPr sz="2800" spc="40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35" dirty="0">
                <a:solidFill>
                  <a:srgbClr val="37761C"/>
                </a:solidFill>
                <a:latin typeface="Cambria"/>
                <a:cs typeface="Cambria"/>
              </a:rPr>
              <a:t>BFS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-35" dirty="0">
                <a:latin typeface="Cambria"/>
                <a:cs typeface="Cambria"/>
              </a:rPr>
              <a:t>10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minute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break!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355" dirty="0">
                <a:latin typeface="Cambria"/>
                <a:cs typeface="Cambria"/>
              </a:rPr>
              <a:t>4-2: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00" dirty="0">
                <a:latin typeface="Cambria"/>
                <a:cs typeface="Cambria"/>
              </a:rPr>
              <a:t>Dijkstra's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Algorithm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284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25" dirty="0">
                <a:latin typeface="Cambria"/>
                <a:cs typeface="Cambria"/>
              </a:rPr>
              <a:t>[1]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50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5560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3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  <a:p>
            <a:pPr marL="469900" marR="508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-229" dirty="0">
                <a:latin typeface="Cambria"/>
                <a:cs typeface="Cambria"/>
              </a:rPr>
              <a:t>1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05" dirty="0">
                <a:latin typeface="Cambria"/>
                <a:cs typeface="Cambria"/>
              </a:rPr>
              <a:t>it 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3561" y="2616499"/>
            <a:ext cx="3253104" cy="1563370"/>
            <a:chOff x="613561" y="2616499"/>
            <a:chExt cx="3253104" cy="15633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661" y="33290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900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900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580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60" dirty="0">
                <a:latin typeface="Cambria"/>
                <a:cs typeface="Cambria"/>
              </a:rPr>
              <a:t>[1,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5]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69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59537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3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  <a:p>
            <a:pPr marL="469900" marR="43815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-229" dirty="0">
                <a:latin typeface="Cambria"/>
                <a:cs typeface="Cambria"/>
              </a:rPr>
              <a:t>1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05" dirty="0">
                <a:latin typeface="Cambria"/>
                <a:cs typeface="Cambria"/>
              </a:rPr>
              <a:t>it 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  <a:p>
            <a:pPr marL="469900" marR="508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0" dirty="0">
                <a:latin typeface="Cambria"/>
                <a:cs typeface="Cambria"/>
              </a:rPr>
              <a:t>5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3!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3561" y="2616499"/>
            <a:ext cx="3253104" cy="1563370"/>
            <a:chOff x="613561" y="2616499"/>
            <a:chExt cx="3253104" cy="15633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661" y="33290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900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900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23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[5]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69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070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229" dirty="0"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44856" y="1843126"/>
            <a:ext cx="2321560" cy="2336800"/>
            <a:chOff x="1544856" y="1843126"/>
            <a:chExt cx="2321560" cy="233680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82956" y="18812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1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23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[5]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69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F]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220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229" dirty="0"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0" dirty="0">
                <a:latin typeface="Cambria"/>
                <a:cs typeface="Cambria"/>
              </a:rPr>
              <a:t>3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0" dirty="0">
                <a:latin typeface="Cambria"/>
                <a:cs typeface="Cambria"/>
              </a:rPr>
              <a:t>5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44856" y="1843126"/>
            <a:ext cx="2321560" cy="2336800"/>
            <a:chOff x="1544856" y="1843126"/>
            <a:chExt cx="2321560" cy="233680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82956" y="18812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1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6376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[5,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85" dirty="0">
                <a:latin typeface="Cambria"/>
                <a:cs typeface="Cambria"/>
              </a:rPr>
              <a:t>6]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87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2204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-229" dirty="0"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0" dirty="0">
                <a:latin typeface="Cambria"/>
                <a:cs typeface="Cambria"/>
              </a:rPr>
              <a:t>3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0" dirty="0">
                <a:latin typeface="Cambria"/>
                <a:cs typeface="Cambria"/>
              </a:rPr>
              <a:t>5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marR="1397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220" dirty="0">
                <a:latin typeface="Cambria"/>
                <a:cs typeface="Cambria"/>
              </a:rPr>
              <a:t>6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 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50" dirty="0">
                <a:latin typeface="Cambria"/>
                <a:cs typeface="Cambria"/>
              </a:rPr>
              <a:t>1!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44856" y="1843126"/>
            <a:ext cx="2321560" cy="2336800"/>
            <a:chOff x="1544856" y="1843126"/>
            <a:chExt cx="2321560" cy="233680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582956" y="188122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1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411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[6]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87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4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010356" y="2616499"/>
            <a:ext cx="1856105" cy="1588770"/>
            <a:chOff x="2010356" y="2616499"/>
            <a:chExt cx="1856105" cy="15887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8456" y="346923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411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[6]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187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137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-229" dirty="0">
                <a:latin typeface="Cambria"/>
                <a:cs typeface="Cambria"/>
              </a:rPr>
              <a:t>1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0" dirty="0">
                <a:latin typeface="Cambria"/>
                <a:cs typeface="Cambria"/>
              </a:rPr>
              <a:t>3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010356" y="2616499"/>
            <a:ext cx="1856105" cy="1588770"/>
            <a:chOff x="2010356" y="2616499"/>
            <a:chExt cx="1856105" cy="15887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8456" y="346923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6503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[6,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4]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0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1378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-229" dirty="0">
                <a:latin typeface="Cambria"/>
                <a:cs typeface="Cambria"/>
              </a:rPr>
              <a:t>1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0" dirty="0">
                <a:latin typeface="Cambria"/>
                <a:cs typeface="Cambria"/>
              </a:rPr>
              <a:t>3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marR="10795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80" dirty="0">
                <a:latin typeface="Cambria"/>
                <a:cs typeface="Cambria"/>
              </a:rPr>
              <a:t>4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 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05" dirty="0">
                <a:latin typeface="Cambria"/>
                <a:cs typeface="Cambria"/>
              </a:rPr>
              <a:t>5!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010356" y="2616499"/>
            <a:ext cx="1856105" cy="1588770"/>
            <a:chOff x="2010356" y="2616499"/>
            <a:chExt cx="1856105" cy="158877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48456" y="3469236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36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[4]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0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64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1140511"/>
            <a:ext cx="1252220" cy="3039110"/>
            <a:chOff x="2614575" y="1140511"/>
            <a:chExt cx="1252220" cy="303911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64531" y="1178611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500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36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[4]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0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3474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-229" dirty="0">
                <a:latin typeface="Cambria"/>
                <a:cs typeface="Cambria"/>
              </a:rPr>
              <a:t>1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80" dirty="0">
                <a:latin typeface="Cambria"/>
                <a:cs typeface="Cambria"/>
              </a:rPr>
              <a:t>4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6!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1140511"/>
            <a:ext cx="1252220" cy="3039110"/>
            <a:chOff x="2614575" y="1140511"/>
            <a:chExt cx="1252220" cy="303911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64531" y="1178611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800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500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574" y="921651"/>
            <a:ext cx="2431415" cy="154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100" spc="-190" dirty="0">
                <a:solidFill>
                  <a:srgbClr val="CC0000"/>
                </a:solidFill>
              </a:rPr>
              <a:t>Divide</a:t>
            </a:r>
            <a:r>
              <a:rPr sz="2100" spc="-155" dirty="0">
                <a:solidFill>
                  <a:srgbClr val="CC0000"/>
                </a:solidFill>
              </a:rPr>
              <a:t> </a:t>
            </a:r>
            <a:r>
              <a:rPr sz="2100" spc="-229" dirty="0">
                <a:solidFill>
                  <a:srgbClr val="CC0000"/>
                </a:solidFill>
              </a:rPr>
              <a:t>and</a:t>
            </a:r>
            <a:r>
              <a:rPr sz="2100" spc="-155" dirty="0">
                <a:solidFill>
                  <a:srgbClr val="CC0000"/>
                </a:solidFill>
              </a:rPr>
              <a:t> </a:t>
            </a:r>
            <a:r>
              <a:rPr sz="2100" spc="-195" dirty="0">
                <a:solidFill>
                  <a:srgbClr val="CC0000"/>
                </a:solidFill>
              </a:rPr>
              <a:t>Conquer  </a:t>
            </a:r>
            <a:r>
              <a:rPr sz="2100" spc="-155" dirty="0">
                <a:solidFill>
                  <a:srgbClr val="E69137"/>
                </a:solidFill>
              </a:rPr>
              <a:t>Sorting </a:t>
            </a:r>
            <a:r>
              <a:rPr sz="2100" spc="-215" dirty="0">
                <a:solidFill>
                  <a:srgbClr val="E69137"/>
                </a:solidFill>
              </a:rPr>
              <a:t>&amp;</a:t>
            </a:r>
            <a:r>
              <a:rPr sz="2100" spc="-155" dirty="0">
                <a:solidFill>
                  <a:srgbClr val="E69137"/>
                </a:solidFill>
              </a:rPr>
              <a:t> </a:t>
            </a:r>
            <a:r>
              <a:rPr sz="2100" spc="-220" dirty="0">
                <a:solidFill>
                  <a:srgbClr val="E69137"/>
                </a:solidFill>
              </a:rPr>
              <a:t>Randomiz</a:t>
            </a:r>
            <a:r>
              <a:rPr sz="2100" spc="-229" dirty="0">
                <a:solidFill>
                  <a:srgbClr val="E69137"/>
                </a:solidFill>
              </a:rPr>
              <a:t>a</a:t>
            </a:r>
            <a:r>
              <a:rPr sz="2100" spc="-175" dirty="0">
                <a:solidFill>
                  <a:srgbClr val="E69137"/>
                </a:solidFill>
              </a:rPr>
              <a:t>tion  </a:t>
            </a:r>
            <a:r>
              <a:rPr sz="2100" spc="-210" dirty="0">
                <a:solidFill>
                  <a:srgbClr val="F1C131"/>
                </a:solidFill>
              </a:rPr>
              <a:t>D</a:t>
            </a:r>
            <a:r>
              <a:rPr sz="2100" spc="-195" dirty="0">
                <a:solidFill>
                  <a:srgbClr val="F1C131"/>
                </a:solidFill>
              </a:rPr>
              <a:t>a</a:t>
            </a:r>
            <a:r>
              <a:rPr sz="2100" spc="-200" dirty="0">
                <a:solidFill>
                  <a:srgbClr val="F1C131"/>
                </a:solidFill>
              </a:rPr>
              <a:t>ta</a:t>
            </a:r>
            <a:r>
              <a:rPr sz="2100" spc="-155" dirty="0">
                <a:solidFill>
                  <a:srgbClr val="F1C131"/>
                </a:solidFill>
              </a:rPr>
              <a:t> </a:t>
            </a:r>
            <a:r>
              <a:rPr sz="2100" spc="-165" dirty="0">
                <a:solidFill>
                  <a:srgbClr val="F1C131"/>
                </a:solidFill>
              </a:rPr>
              <a:t>Structures</a:t>
            </a:r>
            <a:endParaRPr sz="2100"/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200" dirty="0">
                <a:solidFill>
                  <a:srgbClr val="6AA84F"/>
                </a:solidFill>
                <a:latin typeface="Trebuchet MS"/>
                <a:cs typeface="Trebuchet MS"/>
              </a:rPr>
              <a:t>G</a:t>
            </a:r>
            <a:r>
              <a:rPr sz="2400" b="1" spc="-130" dirty="0">
                <a:solidFill>
                  <a:srgbClr val="6AA84F"/>
                </a:solidFill>
                <a:latin typeface="Trebuchet MS"/>
                <a:cs typeface="Trebuchet MS"/>
              </a:rPr>
              <a:t>r</a:t>
            </a:r>
            <a:r>
              <a:rPr sz="2400" b="1" spc="-175" dirty="0">
                <a:solidFill>
                  <a:srgbClr val="6AA84F"/>
                </a:solidFill>
                <a:latin typeface="Trebuchet MS"/>
                <a:cs typeface="Trebuchet MS"/>
              </a:rPr>
              <a:t>aph</a:t>
            </a:r>
            <a:r>
              <a:rPr sz="2400" b="1" spc="-110" dirty="0">
                <a:solidFill>
                  <a:srgbClr val="6AA84F"/>
                </a:solidFill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6AA84F"/>
                </a:solidFill>
                <a:latin typeface="Trebuchet MS"/>
                <a:cs typeface="Trebuchet MS"/>
              </a:rPr>
              <a:t>Search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7574" y="2446412"/>
            <a:ext cx="2213610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100" spc="-210" dirty="0">
                <a:solidFill>
                  <a:srgbClr val="3C78D8"/>
                </a:solidFill>
                <a:latin typeface="Trebuchet MS"/>
                <a:cs typeface="Trebuchet MS"/>
              </a:rPr>
              <a:t>Dynamic</a:t>
            </a:r>
            <a:r>
              <a:rPr sz="2100" spc="-155" dirty="0">
                <a:solidFill>
                  <a:srgbClr val="3C78D8"/>
                </a:solidFill>
                <a:latin typeface="Trebuchet MS"/>
                <a:cs typeface="Trebuchet MS"/>
              </a:rPr>
              <a:t> </a:t>
            </a:r>
            <a:r>
              <a:rPr sz="2100" spc="-185" dirty="0">
                <a:solidFill>
                  <a:srgbClr val="3C78D8"/>
                </a:solidFill>
                <a:latin typeface="Trebuchet MS"/>
                <a:cs typeface="Trebuchet MS"/>
              </a:rPr>
              <a:t>Programming  </a:t>
            </a:r>
            <a:r>
              <a:rPr sz="2100" spc="-245" dirty="0">
                <a:solidFill>
                  <a:srgbClr val="674EA7"/>
                </a:solidFill>
                <a:latin typeface="Trebuchet MS"/>
                <a:cs typeface="Trebuchet MS"/>
              </a:rPr>
              <a:t>Greed</a:t>
            </a:r>
            <a:r>
              <a:rPr sz="2100" spc="-155" dirty="0">
                <a:solidFill>
                  <a:srgbClr val="674EA7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674EA7"/>
                </a:solidFill>
                <a:latin typeface="Trebuchet MS"/>
                <a:cs typeface="Trebuchet MS"/>
              </a:rPr>
              <a:t>&amp;</a:t>
            </a:r>
            <a:r>
              <a:rPr sz="2100" spc="-155" dirty="0">
                <a:solidFill>
                  <a:srgbClr val="674EA7"/>
                </a:solidFill>
                <a:latin typeface="Trebuchet MS"/>
                <a:cs typeface="Trebuchet MS"/>
              </a:rPr>
              <a:t> </a:t>
            </a:r>
            <a:r>
              <a:rPr sz="2100" spc="-200" dirty="0">
                <a:solidFill>
                  <a:srgbClr val="674EA7"/>
                </a:solidFill>
                <a:latin typeface="Trebuchet MS"/>
                <a:cs typeface="Trebuchet MS"/>
              </a:rPr>
              <a:t>Fl</a:t>
            </a:r>
            <a:r>
              <a:rPr sz="2100" spc="-275" dirty="0">
                <a:solidFill>
                  <a:srgbClr val="674EA7"/>
                </a:solidFill>
                <a:latin typeface="Trebuchet MS"/>
                <a:cs typeface="Trebuchet MS"/>
              </a:rPr>
              <a:t>o</a:t>
            </a:r>
            <a:r>
              <a:rPr sz="2100" spc="-330" dirty="0">
                <a:solidFill>
                  <a:srgbClr val="674EA7"/>
                </a:solidFill>
                <a:latin typeface="Trebuchet MS"/>
                <a:cs typeface="Trebuchet MS"/>
              </a:rPr>
              <a:t>w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-165" dirty="0">
                <a:solidFill>
                  <a:srgbClr val="A64D78"/>
                </a:solidFill>
                <a:latin typeface="Trebuchet MS"/>
                <a:cs typeface="Trebuchet MS"/>
              </a:rPr>
              <a:t>Special</a:t>
            </a:r>
            <a:r>
              <a:rPr sz="2100" spc="-155" dirty="0">
                <a:solidFill>
                  <a:srgbClr val="A64D78"/>
                </a:solidFill>
                <a:latin typeface="Trebuchet MS"/>
                <a:cs typeface="Trebuchet MS"/>
              </a:rPr>
              <a:t> </a:t>
            </a:r>
            <a:r>
              <a:rPr sz="2100" spc="-380" dirty="0">
                <a:solidFill>
                  <a:srgbClr val="A64D78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A64D78"/>
                </a:solidFill>
                <a:latin typeface="Trebuchet MS"/>
                <a:cs typeface="Trebuchet MS"/>
              </a:rPr>
              <a:t>opics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25" y="1341350"/>
            <a:ext cx="5829750" cy="2295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3366" y="2610757"/>
            <a:ext cx="405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BFS: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Steady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Slow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365" y="1426136"/>
            <a:ext cx="5607575" cy="11691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06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10" dirty="0">
                <a:latin typeface="Cambria"/>
                <a:cs typeface="Cambria"/>
              </a:rPr>
              <a:t>F,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2959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2,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2616499"/>
            <a:ext cx="1502410" cy="1942464"/>
            <a:chOff x="2614575" y="2616499"/>
            <a:chExt cx="1502410" cy="1942464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2868" y="3823148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24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[2]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2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59600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2,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 marL="469900" marR="508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5" dirty="0">
                <a:latin typeface="Cambria"/>
                <a:cs typeface="Cambria"/>
              </a:rPr>
              <a:t>2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 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2616499"/>
            <a:ext cx="1502410" cy="1942464"/>
            <a:chOff x="2614575" y="2616499"/>
            <a:chExt cx="1502410" cy="1942464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2868" y="3823148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324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3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[2]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2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3982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2,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6</a:t>
            </a:r>
            <a:endParaRPr sz="2000">
              <a:latin typeface="Cambria"/>
              <a:cs typeface="Cambria"/>
            </a:endParaRPr>
          </a:p>
          <a:p>
            <a:pPr marL="469900" marR="48895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5" dirty="0">
                <a:latin typeface="Cambria"/>
                <a:cs typeface="Cambria"/>
              </a:rPr>
              <a:t>2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inserted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35" dirty="0">
                <a:latin typeface="Cambria"/>
                <a:cs typeface="Cambria"/>
              </a:rPr>
              <a:t>add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 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queue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80" dirty="0">
                <a:latin typeface="Cambria"/>
                <a:cs typeface="Cambria"/>
              </a:rPr>
              <a:t>5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220" dirty="0">
                <a:latin typeface="Cambria"/>
                <a:cs typeface="Cambria"/>
              </a:rPr>
              <a:t>6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4!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2616499"/>
            <a:ext cx="1502410" cy="1942464"/>
            <a:chOff x="2614575" y="2616499"/>
            <a:chExt cx="1502410" cy="1942464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2868" y="3823148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2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347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80" dirty="0">
                <a:latin typeface="Cambria"/>
                <a:cs typeface="Cambria"/>
              </a:rPr>
              <a:t>4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2!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614575" y="1899948"/>
            <a:ext cx="1614170" cy="2279650"/>
            <a:chOff x="2614575" y="1899948"/>
            <a:chExt cx="1614170" cy="2279650"/>
          </a:xfrm>
        </p:grpSpPr>
        <p:sp>
          <p:nvSpPr>
            <p:cNvPr id="45" name="object 45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04218" y="1938048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2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347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80" dirty="0">
                <a:latin typeface="Cambria"/>
                <a:cs typeface="Cambria"/>
              </a:rPr>
              <a:t>4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2!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2750" y="3213365"/>
            <a:ext cx="3452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Queue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85" dirty="0">
                <a:latin typeface="Cambria"/>
                <a:cs typeface="Cambria"/>
              </a:rPr>
              <a:t>empty,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stop.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4" name="object 24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7" name="object 37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14575" y="1899948"/>
            <a:ext cx="1614170" cy="2279650"/>
            <a:chOff x="2614575" y="1899948"/>
            <a:chExt cx="1614170" cy="2279650"/>
          </a:xfrm>
        </p:grpSpPr>
        <p:sp>
          <p:nvSpPr>
            <p:cNvPr id="46" name="object 46"/>
            <p:cNvSpPr/>
            <p:nvPr/>
          </p:nvSpPr>
          <p:spPr>
            <a:xfrm>
              <a:off x="2633625" y="2635549"/>
              <a:ext cx="1214120" cy="1525270"/>
            </a:xfrm>
            <a:custGeom>
              <a:avLst/>
              <a:gdLst/>
              <a:ahLst/>
              <a:cxnLst/>
              <a:rect l="l" t="t" r="r" b="b"/>
              <a:pathLst>
                <a:path w="1214120" h="1525270">
                  <a:moveTo>
                    <a:pt x="1213499" y="0"/>
                  </a:moveTo>
                  <a:lnTo>
                    <a:pt x="1090499" y="1175999"/>
                  </a:lnTo>
                </a:path>
                <a:path w="1214120" h="1525270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04218" y="1938048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9617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Breadth-First</a:t>
            </a:r>
            <a:r>
              <a:rPr spc="-270" dirty="0"/>
              <a:t> </a:t>
            </a:r>
            <a:r>
              <a:rPr spc="-345" dirty="0"/>
              <a:t>Traversal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159549"/>
            <a:ext cx="3579495" cy="3368675"/>
            <a:chOff x="629950" y="1159549"/>
            <a:chExt cx="3579495" cy="3368675"/>
          </a:xfrm>
        </p:grpSpPr>
        <p:sp>
          <p:nvSpPr>
            <p:cNvPr id="4" name="object 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4714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4714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825" y="1527349"/>
              <a:ext cx="2032635" cy="2633345"/>
            </a:xfrm>
            <a:custGeom>
              <a:avLst/>
              <a:gdLst/>
              <a:ahLst/>
              <a:cxnLst/>
              <a:rect l="l" t="t" r="r" b="b"/>
              <a:pathLst>
                <a:path w="2032635" h="2633345">
                  <a:moveTo>
                    <a:pt x="1346399" y="759449"/>
                  </a:moveTo>
                  <a:lnTo>
                    <a:pt x="1349530" y="712126"/>
                  </a:lnTo>
                  <a:lnTo>
                    <a:pt x="1358648" y="666738"/>
                  </a:lnTo>
                  <a:lnTo>
                    <a:pt x="1373346" y="623700"/>
                  </a:lnTo>
                  <a:lnTo>
                    <a:pt x="1393215" y="583429"/>
                  </a:lnTo>
                  <a:lnTo>
                    <a:pt x="1417847" y="546339"/>
                  </a:lnTo>
                  <a:lnTo>
                    <a:pt x="1446833" y="512846"/>
                  </a:lnTo>
                  <a:lnTo>
                    <a:pt x="1479764" y="483366"/>
                  </a:lnTo>
                  <a:lnTo>
                    <a:pt x="1516231" y="458314"/>
                  </a:lnTo>
                  <a:lnTo>
                    <a:pt x="1555827" y="438106"/>
                  </a:lnTo>
                  <a:lnTo>
                    <a:pt x="1598143" y="423157"/>
                  </a:lnTo>
                  <a:lnTo>
                    <a:pt x="1642770" y="413883"/>
                  </a:lnTo>
                  <a:lnTo>
                    <a:pt x="1689299" y="410699"/>
                  </a:lnTo>
                  <a:lnTo>
                    <a:pt x="1743265" y="415044"/>
                  </a:lnTo>
                  <a:lnTo>
                    <a:pt x="1795415" y="427819"/>
                  </a:lnTo>
                  <a:lnTo>
                    <a:pt x="1844830" y="448636"/>
                  </a:lnTo>
                  <a:lnTo>
                    <a:pt x="1890587" y="477108"/>
                  </a:lnTo>
                  <a:lnTo>
                    <a:pt x="1931767" y="512846"/>
                  </a:lnTo>
                  <a:lnTo>
                    <a:pt x="1961535" y="547399"/>
                  </a:lnTo>
                  <a:lnTo>
                    <a:pt x="1986385" y="585294"/>
                  </a:lnTo>
                  <a:lnTo>
                    <a:pt x="2006098" y="625989"/>
                  </a:lnTo>
                  <a:lnTo>
                    <a:pt x="2020452" y="668941"/>
                  </a:lnTo>
                  <a:lnTo>
                    <a:pt x="2029226" y="713608"/>
                  </a:lnTo>
                  <a:lnTo>
                    <a:pt x="2032199" y="759449"/>
                  </a:lnTo>
                  <a:lnTo>
                    <a:pt x="2029069" y="806773"/>
                  </a:lnTo>
                  <a:lnTo>
                    <a:pt x="2019951" y="852161"/>
                  </a:lnTo>
                  <a:lnTo>
                    <a:pt x="2005253" y="895199"/>
                  </a:lnTo>
                  <a:lnTo>
                    <a:pt x="1985384" y="935470"/>
                  </a:lnTo>
                  <a:lnTo>
                    <a:pt x="1960752" y="972560"/>
                  </a:lnTo>
                  <a:lnTo>
                    <a:pt x="1931766" y="1006053"/>
                  </a:lnTo>
                  <a:lnTo>
                    <a:pt x="1898835" y="1035533"/>
                  </a:lnTo>
                  <a:lnTo>
                    <a:pt x="1862368" y="1060585"/>
                  </a:lnTo>
                  <a:lnTo>
                    <a:pt x="1822772" y="1080793"/>
                  </a:lnTo>
                  <a:lnTo>
                    <a:pt x="1780456" y="1095742"/>
                  </a:lnTo>
                  <a:lnTo>
                    <a:pt x="1735829" y="1105016"/>
                  </a:lnTo>
                  <a:lnTo>
                    <a:pt x="1689299" y="1108199"/>
                  </a:lnTo>
                  <a:lnTo>
                    <a:pt x="1642770" y="1105016"/>
                  </a:lnTo>
                  <a:lnTo>
                    <a:pt x="1598143" y="1095742"/>
                  </a:lnTo>
                  <a:lnTo>
                    <a:pt x="1555827" y="1080793"/>
                  </a:lnTo>
                  <a:lnTo>
                    <a:pt x="1516231" y="1060585"/>
                  </a:lnTo>
                  <a:lnTo>
                    <a:pt x="1479764" y="1035533"/>
                  </a:lnTo>
                  <a:lnTo>
                    <a:pt x="1446833" y="1006053"/>
                  </a:lnTo>
                  <a:lnTo>
                    <a:pt x="1417847" y="972560"/>
                  </a:lnTo>
                  <a:lnTo>
                    <a:pt x="1393215" y="935470"/>
                  </a:lnTo>
                  <a:lnTo>
                    <a:pt x="1373346" y="895199"/>
                  </a:lnTo>
                  <a:lnTo>
                    <a:pt x="1358648" y="852161"/>
                  </a:lnTo>
                  <a:lnTo>
                    <a:pt x="1349530" y="806773"/>
                  </a:lnTo>
                  <a:lnTo>
                    <a:pt x="1346399" y="759449"/>
                  </a:lnTo>
                  <a:close/>
                </a:path>
                <a:path w="2032635" h="2633345">
                  <a:moveTo>
                    <a:pt x="1689299" y="1108199"/>
                  </a:moveTo>
                  <a:lnTo>
                    <a:pt x="1566299" y="2284199"/>
                  </a:lnTo>
                </a:path>
                <a:path w="2032635" h="2633345">
                  <a:moveTo>
                    <a:pt x="506699" y="0"/>
                  </a:moveTo>
                  <a:lnTo>
                    <a:pt x="0" y="450899"/>
                  </a:lnTo>
                </a:path>
                <a:path w="2032635" h="2633345">
                  <a:moveTo>
                    <a:pt x="1223399" y="2632899"/>
                  </a:moveTo>
                  <a:lnTo>
                    <a:pt x="475799" y="2530899"/>
                  </a:lnTo>
                </a:path>
                <a:path w="2032635" h="263334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102750" y="470165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Queue:</a:t>
            </a:r>
            <a:r>
              <a:rPr sz="2000" spc="-4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[]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2750" y="1079765"/>
            <a:ext cx="3224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Inserted: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00" dirty="0">
                <a:latin typeface="Cambria"/>
                <a:cs typeface="Cambria"/>
              </a:rPr>
              <a:t>[T,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225" dirty="0">
                <a:latin typeface="Cambria"/>
                <a:cs typeface="Cambria"/>
              </a:rPr>
              <a:t>T,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T]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2750" y="1689365"/>
            <a:ext cx="36347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Cambria"/>
                <a:cs typeface="Cambria"/>
              </a:rPr>
              <a:t>Currently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processing: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55" dirty="0">
                <a:latin typeface="Cambria"/>
                <a:cs typeface="Cambria"/>
              </a:rPr>
              <a:t>Neighbors:</a:t>
            </a:r>
            <a:r>
              <a:rPr sz="2000" spc="-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80" dirty="0">
                <a:latin typeface="Cambria"/>
                <a:cs typeface="Cambria"/>
              </a:rPr>
              <a:t>4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inserted,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ignore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  <a:p>
            <a:pPr marL="469900" indent="-382270">
              <a:lnSpc>
                <a:spcPct val="100000"/>
              </a:lnSpc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2000" spc="165" dirty="0">
                <a:latin typeface="Cambria"/>
                <a:cs typeface="Cambria"/>
              </a:rPr>
              <a:t>Done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2!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23" name="object 2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32" name="object 3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36" name="object 3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41" name="object 4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72274" y="977500"/>
            <a:ext cx="2188210" cy="549910"/>
          </a:xfrm>
          <a:custGeom>
            <a:avLst/>
            <a:gdLst/>
            <a:ahLst/>
            <a:cxnLst/>
            <a:rect l="l" t="t" r="r" b="b"/>
            <a:pathLst>
              <a:path w="2188209" h="549910">
                <a:moveTo>
                  <a:pt x="0" y="274949"/>
                </a:moveTo>
                <a:lnTo>
                  <a:pt x="2326" y="256871"/>
                </a:lnTo>
                <a:lnTo>
                  <a:pt x="9210" y="239106"/>
                </a:lnTo>
                <a:lnTo>
                  <a:pt x="36072" y="204656"/>
                </a:lnTo>
                <a:lnTo>
                  <a:pt x="79433" y="171890"/>
                </a:lnTo>
                <a:lnTo>
                  <a:pt x="138140" y="141097"/>
                </a:lnTo>
                <a:lnTo>
                  <a:pt x="211039" y="112568"/>
                </a:lnTo>
                <a:lnTo>
                  <a:pt x="252451" y="99242"/>
                </a:lnTo>
                <a:lnTo>
                  <a:pt x="296979" y="86592"/>
                </a:lnTo>
                <a:lnTo>
                  <a:pt x="344478" y="74652"/>
                </a:lnTo>
                <a:lnTo>
                  <a:pt x="394805" y="63459"/>
                </a:lnTo>
                <a:lnTo>
                  <a:pt x="447815" y="53049"/>
                </a:lnTo>
                <a:lnTo>
                  <a:pt x="503365" y="43459"/>
                </a:lnTo>
                <a:lnTo>
                  <a:pt x="561310" y="34724"/>
                </a:lnTo>
                <a:lnTo>
                  <a:pt x="621506" y="26881"/>
                </a:lnTo>
                <a:lnTo>
                  <a:pt x="683809" y="19967"/>
                </a:lnTo>
                <a:lnTo>
                  <a:pt x="748074" y="14017"/>
                </a:lnTo>
                <a:lnTo>
                  <a:pt x="814158" y="9067"/>
                </a:lnTo>
                <a:lnTo>
                  <a:pt x="881917" y="5154"/>
                </a:lnTo>
                <a:lnTo>
                  <a:pt x="951206" y="2315"/>
                </a:lnTo>
                <a:lnTo>
                  <a:pt x="1021882" y="584"/>
                </a:lnTo>
                <a:lnTo>
                  <a:pt x="1093799" y="0"/>
                </a:lnTo>
                <a:lnTo>
                  <a:pt x="1165717" y="584"/>
                </a:lnTo>
                <a:lnTo>
                  <a:pt x="1236393" y="2315"/>
                </a:lnTo>
                <a:lnTo>
                  <a:pt x="1305682" y="5154"/>
                </a:lnTo>
                <a:lnTo>
                  <a:pt x="1373441" y="9067"/>
                </a:lnTo>
                <a:lnTo>
                  <a:pt x="1439525" y="14017"/>
                </a:lnTo>
                <a:lnTo>
                  <a:pt x="1503790" y="19967"/>
                </a:lnTo>
                <a:lnTo>
                  <a:pt x="1566093" y="26881"/>
                </a:lnTo>
                <a:lnTo>
                  <a:pt x="1626289" y="34724"/>
                </a:lnTo>
                <a:lnTo>
                  <a:pt x="1684234" y="43459"/>
                </a:lnTo>
                <a:lnTo>
                  <a:pt x="1739784" y="53049"/>
                </a:lnTo>
                <a:lnTo>
                  <a:pt x="1792794" y="63459"/>
                </a:lnTo>
                <a:lnTo>
                  <a:pt x="1843121" y="74652"/>
                </a:lnTo>
                <a:lnTo>
                  <a:pt x="1890620" y="86592"/>
                </a:lnTo>
                <a:lnTo>
                  <a:pt x="1935148" y="99242"/>
                </a:lnTo>
                <a:lnTo>
                  <a:pt x="1976560" y="112568"/>
                </a:lnTo>
                <a:lnTo>
                  <a:pt x="2014711" y="126531"/>
                </a:lnTo>
                <a:lnTo>
                  <a:pt x="2080659" y="156228"/>
                </a:lnTo>
                <a:lnTo>
                  <a:pt x="2131837" y="188044"/>
                </a:lnTo>
                <a:lnTo>
                  <a:pt x="2167093" y="221688"/>
                </a:lnTo>
                <a:lnTo>
                  <a:pt x="2185273" y="256871"/>
                </a:lnTo>
                <a:lnTo>
                  <a:pt x="2187599" y="274949"/>
                </a:lnTo>
                <a:lnTo>
                  <a:pt x="2167093" y="328211"/>
                </a:lnTo>
                <a:lnTo>
                  <a:pt x="2131837" y="361855"/>
                </a:lnTo>
                <a:lnTo>
                  <a:pt x="2080659" y="393671"/>
                </a:lnTo>
                <a:lnTo>
                  <a:pt x="2014711" y="423368"/>
                </a:lnTo>
                <a:lnTo>
                  <a:pt x="1976560" y="437331"/>
                </a:lnTo>
                <a:lnTo>
                  <a:pt x="1935148" y="450657"/>
                </a:lnTo>
                <a:lnTo>
                  <a:pt x="1890620" y="463307"/>
                </a:lnTo>
                <a:lnTo>
                  <a:pt x="1843121" y="475247"/>
                </a:lnTo>
                <a:lnTo>
                  <a:pt x="1792794" y="486440"/>
                </a:lnTo>
                <a:lnTo>
                  <a:pt x="1739784" y="496850"/>
                </a:lnTo>
                <a:lnTo>
                  <a:pt x="1684234" y="506440"/>
                </a:lnTo>
                <a:lnTo>
                  <a:pt x="1626289" y="515175"/>
                </a:lnTo>
                <a:lnTo>
                  <a:pt x="1566093" y="523018"/>
                </a:lnTo>
                <a:lnTo>
                  <a:pt x="1503790" y="529932"/>
                </a:lnTo>
                <a:lnTo>
                  <a:pt x="1439525" y="535882"/>
                </a:lnTo>
                <a:lnTo>
                  <a:pt x="1373441" y="540832"/>
                </a:lnTo>
                <a:lnTo>
                  <a:pt x="1305682" y="544745"/>
                </a:lnTo>
                <a:lnTo>
                  <a:pt x="1236393" y="547584"/>
                </a:lnTo>
                <a:lnTo>
                  <a:pt x="1165717" y="549315"/>
                </a:lnTo>
                <a:lnTo>
                  <a:pt x="1093799" y="549899"/>
                </a:lnTo>
                <a:lnTo>
                  <a:pt x="1021882" y="549315"/>
                </a:lnTo>
                <a:lnTo>
                  <a:pt x="951206" y="547584"/>
                </a:lnTo>
                <a:lnTo>
                  <a:pt x="881917" y="544745"/>
                </a:lnTo>
                <a:lnTo>
                  <a:pt x="814158" y="540832"/>
                </a:lnTo>
                <a:lnTo>
                  <a:pt x="748074" y="535882"/>
                </a:lnTo>
                <a:lnTo>
                  <a:pt x="683809" y="529932"/>
                </a:lnTo>
                <a:lnTo>
                  <a:pt x="621506" y="523018"/>
                </a:lnTo>
                <a:lnTo>
                  <a:pt x="561310" y="515175"/>
                </a:lnTo>
                <a:lnTo>
                  <a:pt x="503365" y="506440"/>
                </a:lnTo>
                <a:lnTo>
                  <a:pt x="447815" y="496850"/>
                </a:lnTo>
                <a:lnTo>
                  <a:pt x="394805" y="486440"/>
                </a:lnTo>
                <a:lnTo>
                  <a:pt x="344478" y="475247"/>
                </a:lnTo>
                <a:lnTo>
                  <a:pt x="296979" y="463307"/>
                </a:lnTo>
                <a:lnTo>
                  <a:pt x="252451" y="450657"/>
                </a:lnTo>
                <a:lnTo>
                  <a:pt x="211039" y="437331"/>
                </a:lnTo>
                <a:lnTo>
                  <a:pt x="172888" y="423368"/>
                </a:lnTo>
                <a:lnTo>
                  <a:pt x="106940" y="393671"/>
                </a:lnTo>
                <a:lnTo>
                  <a:pt x="55762" y="361855"/>
                </a:lnTo>
                <a:lnTo>
                  <a:pt x="20506" y="328211"/>
                </a:lnTo>
                <a:lnTo>
                  <a:pt x="2326" y="293028"/>
                </a:lnTo>
                <a:lnTo>
                  <a:pt x="0" y="27494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227375" y="3561315"/>
            <a:ext cx="22110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We</a:t>
            </a:r>
            <a:r>
              <a:rPr sz="2000" spc="-1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reached</a:t>
            </a:r>
            <a:r>
              <a:rPr sz="2000" spc="-1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every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2333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Running</a:t>
            </a:r>
            <a:r>
              <a:rPr spc="-270" dirty="0"/>
              <a:t> </a:t>
            </a:r>
            <a:r>
              <a:rPr spc="-46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49" y="1312607"/>
            <a:ext cx="79609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have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visit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i="1" spc="204" dirty="0">
                <a:latin typeface="Cambria"/>
                <a:cs typeface="Cambria"/>
              </a:rPr>
              <a:t>n</a:t>
            </a:r>
            <a:r>
              <a:rPr sz="2400" i="1" spc="3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vertices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least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once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look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neighbors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24815" marR="610235" indent="-412750">
              <a:lnSpc>
                <a:spcPct val="100000"/>
              </a:lnSpc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consider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i="1" spc="325" dirty="0">
                <a:latin typeface="Cambria"/>
                <a:cs typeface="Cambria"/>
              </a:rPr>
              <a:t>m</a:t>
            </a:r>
            <a:r>
              <a:rPr sz="2400" i="1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edges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29" dirty="0">
                <a:latin typeface="Cambria"/>
                <a:cs typeface="Cambria"/>
              </a:rPr>
              <a:t>most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twice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(once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two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vertices'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5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lists)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24815" indent="-412750">
              <a:lnSpc>
                <a:spcPct val="100000"/>
              </a:lnSpc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220" dirty="0">
                <a:latin typeface="Cambria"/>
                <a:cs typeface="Cambria"/>
              </a:rPr>
              <a:t>Running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time: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O(</a:t>
            </a:r>
            <a:r>
              <a:rPr sz="2400" i="1" spc="160" dirty="0">
                <a:latin typeface="Cambria"/>
                <a:cs typeface="Cambria"/>
              </a:rPr>
              <a:t>n</a:t>
            </a:r>
            <a:r>
              <a:rPr sz="2400" i="1" spc="30" dirty="0">
                <a:latin typeface="Cambria"/>
                <a:cs typeface="Cambria"/>
              </a:rPr>
              <a:t> </a:t>
            </a:r>
            <a:r>
              <a:rPr sz="2400" spc="254" dirty="0">
                <a:latin typeface="Cambria"/>
                <a:cs typeface="Cambria"/>
              </a:rPr>
              <a:t>+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i="1" spc="220" dirty="0">
                <a:latin typeface="Cambria"/>
                <a:cs typeface="Cambria"/>
              </a:rPr>
              <a:t>m</a:t>
            </a:r>
            <a:r>
              <a:rPr sz="2400" spc="220" dirty="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2333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Running</a:t>
            </a:r>
            <a:r>
              <a:rPr spc="-270" dirty="0"/>
              <a:t> </a:t>
            </a:r>
            <a:r>
              <a:rPr spc="-46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649" y="1312607"/>
            <a:ext cx="8011795" cy="307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marR="17780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have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visit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i="1" spc="204" dirty="0">
                <a:latin typeface="Cambria"/>
                <a:cs typeface="Cambria"/>
              </a:rPr>
              <a:t>n</a:t>
            </a:r>
            <a:r>
              <a:rPr sz="2400" i="1" spc="3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vertices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least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once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look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neighbors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62915" marR="622935" indent="-412750">
              <a:lnSpc>
                <a:spcPct val="100000"/>
              </a:lnSpc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consider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i="1" spc="325" dirty="0">
                <a:latin typeface="Cambria"/>
                <a:cs typeface="Cambria"/>
              </a:rPr>
              <a:t>m</a:t>
            </a:r>
            <a:r>
              <a:rPr sz="2400" i="1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edges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29" dirty="0">
                <a:latin typeface="Cambria"/>
                <a:cs typeface="Cambria"/>
              </a:rPr>
              <a:t>most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twice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(once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two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vertices'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5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lists)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62915" indent="-412750">
              <a:lnSpc>
                <a:spcPct val="100000"/>
              </a:lnSpc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220" dirty="0">
                <a:latin typeface="Cambria"/>
                <a:cs typeface="Cambria"/>
              </a:rPr>
              <a:t>Running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time: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O(</a:t>
            </a:r>
            <a:r>
              <a:rPr sz="2400" i="1" spc="160" dirty="0">
                <a:latin typeface="Cambria"/>
                <a:cs typeface="Cambria"/>
              </a:rPr>
              <a:t>n</a:t>
            </a:r>
            <a:r>
              <a:rPr sz="2400" i="1" spc="30" dirty="0">
                <a:latin typeface="Cambria"/>
                <a:cs typeface="Cambria"/>
              </a:rPr>
              <a:t> </a:t>
            </a:r>
            <a:r>
              <a:rPr sz="2400" spc="254" dirty="0">
                <a:latin typeface="Cambria"/>
                <a:cs typeface="Cambria"/>
              </a:rPr>
              <a:t>+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i="1" spc="220" dirty="0">
                <a:latin typeface="Cambria"/>
                <a:cs typeface="Cambria"/>
              </a:rPr>
              <a:t>m</a:t>
            </a:r>
            <a:r>
              <a:rPr sz="2400" spc="220" dirty="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  <a:p>
            <a:pPr marL="2113280">
              <a:lnSpc>
                <a:spcPct val="100000"/>
              </a:lnSpc>
              <a:spcBef>
                <a:spcPts val="1425"/>
              </a:spcBef>
            </a:pPr>
            <a:r>
              <a:rPr sz="2000" spc="145" dirty="0">
                <a:solidFill>
                  <a:srgbClr val="0000FF"/>
                </a:solidFill>
                <a:latin typeface="Cambria"/>
                <a:cs typeface="Cambria"/>
              </a:rPr>
              <a:t>But</a:t>
            </a:r>
            <a:r>
              <a:rPr sz="2000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270" dirty="0">
                <a:solidFill>
                  <a:srgbClr val="0000FF"/>
                </a:solidFill>
                <a:latin typeface="Cambria"/>
                <a:cs typeface="Cambria"/>
              </a:rPr>
              <a:t>m</a:t>
            </a:r>
            <a:r>
              <a:rPr sz="2000" i="1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65" dirty="0">
                <a:solidFill>
                  <a:srgbClr val="0000FF"/>
                </a:solidFill>
                <a:latin typeface="Cambria"/>
                <a:cs typeface="Cambria"/>
              </a:rPr>
              <a:t>can</a:t>
            </a:r>
            <a:r>
              <a:rPr sz="2000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0000FF"/>
                </a:solidFill>
                <a:latin typeface="Cambria"/>
                <a:cs typeface="Cambria"/>
              </a:rPr>
              <a:t>itself</a:t>
            </a:r>
            <a:r>
              <a:rPr sz="2000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be</a:t>
            </a:r>
            <a:r>
              <a:rPr sz="2000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sz="2000" spc="90" dirty="0">
                <a:solidFill>
                  <a:srgbClr val="0000FF"/>
                </a:solidFill>
                <a:latin typeface="Cambria"/>
                <a:cs typeface="Cambria"/>
              </a:rPr>
              <a:t>(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1950" spc="135" baseline="32051" dirty="0">
                <a:solidFill>
                  <a:srgbClr val="0000FF"/>
                </a:solidFill>
                <a:latin typeface="Cambria"/>
                <a:cs typeface="Cambria"/>
              </a:rPr>
              <a:t>2</a:t>
            </a:r>
            <a:r>
              <a:rPr sz="2000" spc="90" dirty="0">
                <a:solidFill>
                  <a:srgbClr val="0000FF"/>
                </a:solidFill>
                <a:latin typeface="Cambria"/>
                <a:cs typeface="Cambria"/>
              </a:rPr>
              <a:t>).</a:t>
            </a:r>
            <a:r>
              <a:rPr sz="2000" spc="50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65" dirty="0">
                <a:solidFill>
                  <a:srgbClr val="0000FF"/>
                </a:solidFill>
                <a:latin typeface="Cambria"/>
                <a:cs typeface="Cambria"/>
              </a:rPr>
              <a:t>Why</a:t>
            </a:r>
            <a:r>
              <a:rPr sz="2000" spc="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65" dirty="0">
                <a:solidFill>
                  <a:srgbClr val="0000FF"/>
                </a:solidFill>
                <a:latin typeface="Cambria"/>
                <a:cs typeface="Cambria"/>
              </a:rPr>
              <a:t>not</a:t>
            </a:r>
            <a:r>
              <a:rPr sz="2000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0000FF"/>
                </a:solidFill>
                <a:latin typeface="Cambria"/>
                <a:cs typeface="Cambria"/>
              </a:rPr>
              <a:t>say</a:t>
            </a:r>
            <a:r>
              <a:rPr sz="2000" spc="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O(</a:t>
            </a:r>
            <a:r>
              <a:rPr sz="2000" i="1" spc="114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1950" spc="172" baseline="32051" dirty="0">
                <a:solidFill>
                  <a:srgbClr val="0000FF"/>
                </a:solidFill>
                <a:latin typeface="Cambria"/>
                <a:cs typeface="Cambria"/>
              </a:rPr>
              <a:t>2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)?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2333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Running</a:t>
            </a:r>
            <a:r>
              <a:rPr spc="-270" dirty="0"/>
              <a:t> </a:t>
            </a:r>
            <a:r>
              <a:rPr spc="-465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649" y="1312607"/>
            <a:ext cx="8185150" cy="3544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915" marR="191135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have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visit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i="1" spc="204" dirty="0">
                <a:latin typeface="Cambria"/>
                <a:cs typeface="Cambria"/>
              </a:rPr>
              <a:t>n</a:t>
            </a:r>
            <a:r>
              <a:rPr sz="2400" i="1" spc="3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vertices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least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once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to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look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neighbors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62915" marR="796290" indent="-412750">
              <a:lnSpc>
                <a:spcPct val="100000"/>
              </a:lnSpc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160" dirty="0">
                <a:latin typeface="Cambria"/>
                <a:cs typeface="Cambria"/>
              </a:rPr>
              <a:t>We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consider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i="1" spc="325" dirty="0">
                <a:latin typeface="Cambria"/>
                <a:cs typeface="Cambria"/>
              </a:rPr>
              <a:t>m</a:t>
            </a:r>
            <a:r>
              <a:rPr sz="2400" i="1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edges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29" dirty="0">
                <a:latin typeface="Cambria"/>
                <a:cs typeface="Cambria"/>
              </a:rPr>
              <a:t>most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twice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(once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each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its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two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vertices'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adjacency</a:t>
            </a:r>
            <a:r>
              <a:rPr sz="2400" spc="50" dirty="0">
                <a:latin typeface="Cambria"/>
                <a:cs typeface="Cambria"/>
              </a:rPr>
              <a:t> </a:t>
            </a:r>
            <a:r>
              <a:rPr sz="2400" spc="150" dirty="0">
                <a:latin typeface="Cambria"/>
                <a:cs typeface="Cambria"/>
              </a:rPr>
              <a:t>lists)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Char char="●"/>
            </a:pPr>
            <a:endParaRPr sz="2450">
              <a:latin typeface="Cambria"/>
              <a:cs typeface="Cambria"/>
            </a:endParaRPr>
          </a:p>
          <a:p>
            <a:pPr marL="462915" indent="-412750">
              <a:lnSpc>
                <a:spcPct val="100000"/>
              </a:lnSpc>
              <a:buFont typeface="Tahoma"/>
              <a:buChar char="●"/>
              <a:tabLst>
                <a:tab pos="462915" algn="l"/>
                <a:tab pos="463550" algn="l"/>
              </a:tabLst>
            </a:pPr>
            <a:r>
              <a:rPr sz="2400" spc="220" dirty="0">
                <a:latin typeface="Cambria"/>
                <a:cs typeface="Cambria"/>
              </a:rPr>
              <a:t>Running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time: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O(</a:t>
            </a:r>
            <a:r>
              <a:rPr sz="2400" i="1" spc="160" dirty="0">
                <a:latin typeface="Cambria"/>
                <a:cs typeface="Cambria"/>
              </a:rPr>
              <a:t>n</a:t>
            </a:r>
            <a:r>
              <a:rPr sz="2400" i="1" spc="30" dirty="0">
                <a:latin typeface="Cambria"/>
                <a:cs typeface="Cambria"/>
              </a:rPr>
              <a:t> </a:t>
            </a:r>
            <a:r>
              <a:rPr sz="2400" spc="254" dirty="0">
                <a:latin typeface="Cambria"/>
                <a:cs typeface="Cambria"/>
              </a:rPr>
              <a:t>+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i="1" spc="220" dirty="0">
                <a:latin typeface="Cambria"/>
                <a:cs typeface="Cambria"/>
              </a:rPr>
              <a:t>m</a:t>
            </a:r>
            <a:r>
              <a:rPr sz="2400" spc="220" dirty="0"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  <a:p>
            <a:pPr marL="2113280" marR="43180">
              <a:lnSpc>
                <a:spcPct val="100000"/>
              </a:lnSpc>
              <a:spcBef>
                <a:spcPts val="345"/>
              </a:spcBef>
            </a:pPr>
            <a:r>
              <a:rPr sz="2000" spc="145" dirty="0">
                <a:solidFill>
                  <a:srgbClr val="0000FF"/>
                </a:solidFill>
                <a:latin typeface="Cambria"/>
                <a:cs typeface="Cambria"/>
              </a:rPr>
              <a:t>But </a:t>
            </a:r>
            <a:r>
              <a:rPr sz="2000" spc="325" dirty="0">
                <a:solidFill>
                  <a:srgbClr val="0000FF"/>
                </a:solidFill>
                <a:latin typeface="Cambria"/>
                <a:cs typeface="Cambria"/>
              </a:rPr>
              <a:t>m </a:t>
            </a:r>
            <a:r>
              <a:rPr sz="2000" spc="165" dirty="0">
                <a:solidFill>
                  <a:srgbClr val="0000FF"/>
                </a:solidFill>
                <a:latin typeface="Cambria"/>
                <a:cs typeface="Cambria"/>
              </a:rPr>
              <a:t>can </a:t>
            </a:r>
            <a:r>
              <a:rPr sz="2000" spc="135" dirty="0">
                <a:solidFill>
                  <a:srgbClr val="0000FF"/>
                </a:solidFill>
                <a:latin typeface="Cambria"/>
                <a:cs typeface="Cambria"/>
              </a:rPr>
              <a:t>itself 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be </a:t>
            </a:r>
            <a:r>
              <a:rPr sz="2000" spc="90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sz="2000" spc="90" dirty="0">
                <a:solidFill>
                  <a:srgbClr val="0000FF"/>
                </a:solidFill>
                <a:latin typeface="Cambria"/>
                <a:cs typeface="Cambria"/>
              </a:rPr>
              <a:t>(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1950" spc="135" baseline="32051" dirty="0">
                <a:solidFill>
                  <a:srgbClr val="0000FF"/>
                </a:solidFill>
                <a:latin typeface="Cambria"/>
                <a:cs typeface="Cambria"/>
              </a:rPr>
              <a:t>2</a:t>
            </a:r>
            <a:r>
              <a:rPr sz="2000" spc="90" dirty="0">
                <a:solidFill>
                  <a:srgbClr val="0000FF"/>
                </a:solidFill>
                <a:latin typeface="Cambria"/>
                <a:cs typeface="Cambria"/>
              </a:rPr>
              <a:t>). </a:t>
            </a:r>
            <a:r>
              <a:rPr sz="2000" spc="165" dirty="0">
                <a:solidFill>
                  <a:srgbClr val="0000FF"/>
                </a:solidFill>
                <a:latin typeface="Cambria"/>
                <a:cs typeface="Cambria"/>
              </a:rPr>
              <a:t>Why not </a:t>
            </a:r>
            <a:r>
              <a:rPr sz="2000" spc="140" dirty="0">
                <a:solidFill>
                  <a:srgbClr val="0000FF"/>
                </a:solidFill>
                <a:latin typeface="Cambria"/>
                <a:cs typeface="Cambria"/>
              </a:rPr>
              <a:t>say 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O(</a:t>
            </a:r>
            <a:r>
              <a:rPr sz="2000" i="1" spc="114" dirty="0">
                <a:solidFill>
                  <a:srgbClr val="0000FF"/>
                </a:solidFill>
                <a:latin typeface="Cambria"/>
                <a:cs typeface="Cambria"/>
              </a:rPr>
              <a:t>n</a:t>
            </a:r>
            <a:r>
              <a:rPr sz="1950" spc="172" baseline="32051" dirty="0">
                <a:solidFill>
                  <a:srgbClr val="0000FF"/>
                </a:solidFill>
                <a:latin typeface="Cambria"/>
                <a:cs typeface="Cambria"/>
              </a:rPr>
              <a:t>2</a:t>
            </a:r>
            <a:r>
              <a:rPr sz="2000" spc="114" dirty="0">
                <a:solidFill>
                  <a:srgbClr val="0000FF"/>
                </a:solidFill>
                <a:latin typeface="Cambria"/>
                <a:cs typeface="Cambria"/>
              </a:rPr>
              <a:t>)? </a:t>
            </a:r>
            <a:r>
              <a:rPr sz="2000" spc="1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5" dirty="0">
                <a:solidFill>
                  <a:srgbClr val="9900FF"/>
                </a:solidFill>
                <a:latin typeface="Cambria"/>
                <a:cs typeface="Cambria"/>
              </a:rPr>
              <a:t>True,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but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this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is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more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informative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-100" dirty="0">
                <a:solidFill>
                  <a:srgbClr val="9900FF"/>
                </a:solidFill>
                <a:latin typeface="Cambria"/>
                <a:cs typeface="Cambria"/>
              </a:rPr>
              <a:t>/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ﬂexible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55" dirty="0">
                <a:solidFill>
                  <a:srgbClr val="9900FF"/>
                </a:solidFill>
                <a:latin typeface="Cambria"/>
                <a:cs typeface="Cambria"/>
              </a:rPr>
              <a:t>way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55" dirty="0">
                <a:solidFill>
                  <a:srgbClr val="9900FF"/>
                </a:solidFill>
                <a:latin typeface="Cambria"/>
                <a:cs typeface="Cambria"/>
              </a:rPr>
              <a:t>it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is.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What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if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5" dirty="0">
                <a:solidFill>
                  <a:srgbClr val="9900FF"/>
                </a:solidFill>
                <a:latin typeface="Cambria"/>
                <a:cs typeface="Cambria"/>
              </a:rPr>
              <a:t>graph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is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a</a:t>
            </a:r>
            <a:r>
              <a:rPr sz="2000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65" dirty="0">
                <a:solidFill>
                  <a:srgbClr val="9900FF"/>
                </a:solidFill>
                <a:latin typeface="Cambria"/>
                <a:cs typeface="Cambria"/>
              </a:rPr>
              <a:t>tree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9900FF"/>
                </a:solidFill>
                <a:latin typeface="Cambria"/>
                <a:cs typeface="Cambria"/>
              </a:rPr>
              <a:t>with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9900FF"/>
                </a:solidFill>
                <a:latin typeface="Cambria"/>
                <a:cs typeface="Cambria"/>
              </a:rPr>
              <a:t>O(n)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edges?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5581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Counting</a:t>
            </a:r>
            <a:r>
              <a:rPr spc="-270" dirty="0"/>
              <a:t> </a:t>
            </a:r>
            <a:r>
              <a:rPr spc="-390" dirty="0"/>
              <a:t>connected</a:t>
            </a:r>
            <a:r>
              <a:rPr spc="-270" dirty="0"/>
              <a:t> </a:t>
            </a:r>
            <a:r>
              <a:rPr spc="-38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2749" y="1312607"/>
            <a:ext cx="803910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24815" algn="l"/>
                <a:tab pos="425450" algn="l"/>
              </a:tabLst>
            </a:pPr>
            <a:r>
              <a:rPr sz="2400" spc="155" dirty="0">
                <a:latin typeface="Cambria"/>
                <a:cs typeface="Cambria"/>
              </a:rPr>
              <a:t>Proceed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through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vertices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in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35" dirty="0">
                <a:latin typeface="Cambria"/>
                <a:cs typeface="Cambria"/>
              </a:rPr>
              <a:t>order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5" dirty="0">
                <a:latin typeface="Cambria"/>
                <a:cs typeface="Cambria"/>
              </a:rPr>
              <a:t>1,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2,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…,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doing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following:</a:t>
            </a:r>
            <a:endParaRPr sz="2400">
              <a:latin typeface="Cambria"/>
              <a:cs typeface="Cambria"/>
            </a:endParaRPr>
          </a:p>
          <a:p>
            <a:pPr marL="882015" lvl="1" indent="-412750">
              <a:lnSpc>
                <a:spcPct val="100000"/>
              </a:lnSpc>
              <a:buFont typeface="Tahoma"/>
              <a:buChar char="○"/>
              <a:tabLst>
                <a:tab pos="882015" algn="l"/>
                <a:tab pos="882650" algn="l"/>
              </a:tabLst>
            </a:pPr>
            <a:r>
              <a:rPr sz="2400" spc="210" dirty="0">
                <a:latin typeface="Cambria"/>
                <a:cs typeface="Cambria"/>
              </a:rPr>
              <a:t>If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60" dirty="0">
                <a:latin typeface="Cambria"/>
                <a:cs typeface="Cambria"/>
              </a:rPr>
              <a:t>vertex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has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not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65" dirty="0">
                <a:latin typeface="Cambria"/>
                <a:cs typeface="Cambria"/>
              </a:rPr>
              <a:t>been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SEEN:</a:t>
            </a:r>
            <a:endParaRPr sz="2400">
              <a:latin typeface="Cambria"/>
              <a:cs typeface="Cambria"/>
            </a:endParaRPr>
          </a:p>
          <a:p>
            <a:pPr marL="1339215" marR="309880" lvl="2" indent="-412750">
              <a:lnSpc>
                <a:spcPct val="100000"/>
              </a:lnSpc>
              <a:buFont typeface="Tahoma"/>
              <a:buChar char="■"/>
              <a:tabLst>
                <a:tab pos="1339215" algn="l"/>
                <a:tab pos="1339850" algn="l"/>
              </a:tabLst>
            </a:pPr>
            <a:r>
              <a:rPr sz="2400" spc="190" dirty="0">
                <a:latin typeface="Cambria"/>
                <a:cs typeface="Cambria"/>
              </a:rPr>
              <a:t>Perform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a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20" dirty="0">
                <a:latin typeface="Cambria"/>
                <a:cs typeface="Cambria"/>
              </a:rPr>
              <a:t>breadth-ﬁrst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traversal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215" dirty="0">
                <a:latin typeface="Cambria"/>
                <a:cs typeface="Cambria"/>
              </a:rPr>
              <a:t>on</a:t>
            </a:r>
            <a:r>
              <a:rPr sz="2400" spc="45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it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and </a:t>
            </a:r>
            <a:r>
              <a:rPr sz="2400" spc="-509" dirty="0">
                <a:latin typeface="Cambria"/>
                <a:cs typeface="Cambria"/>
              </a:rPr>
              <a:t> </a:t>
            </a:r>
            <a:r>
              <a:rPr sz="2400" spc="210" dirty="0">
                <a:latin typeface="Cambria"/>
                <a:cs typeface="Cambria"/>
              </a:rPr>
              <a:t>mark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all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encountered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nodes</a:t>
            </a:r>
            <a:r>
              <a:rPr sz="2400" spc="40" dirty="0">
                <a:latin typeface="Cambria"/>
                <a:cs typeface="Cambria"/>
              </a:rPr>
              <a:t> </a:t>
            </a:r>
            <a:r>
              <a:rPr sz="2400" spc="175" dirty="0">
                <a:latin typeface="Cambria"/>
                <a:cs typeface="Cambria"/>
              </a:rPr>
              <a:t>as</a:t>
            </a:r>
            <a:r>
              <a:rPr sz="2400" spc="35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SEEN.</a:t>
            </a:r>
            <a:endParaRPr sz="2400">
              <a:latin typeface="Cambria"/>
              <a:cs typeface="Cambria"/>
            </a:endParaRPr>
          </a:p>
          <a:p>
            <a:pPr marL="1339215" marR="1612900" lvl="2" indent="-412750">
              <a:lnSpc>
                <a:spcPct val="100000"/>
              </a:lnSpc>
              <a:buFont typeface="Tahoma"/>
              <a:buChar char="■"/>
              <a:tabLst>
                <a:tab pos="1339215" algn="l"/>
                <a:tab pos="1339850" algn="l"/>
              </a:tabLst>
            </a:pPr>
            <a:r>
              <a:rPr sz="2400" spc="200" dirty="0">
                <a:latin typeface="Cambria"/>
                <a:cs typeface="Cambria"/>
              </a:rPr>
              <a:t>Increment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185" dirty="0">
                <a:latin typeface="Cambria"/>
                <a:cs typeface="Cambria"/>
              </a:rPr>
              <a:t>the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count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of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connected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200" dirty="0">
                <a:latin typeface="Cambria"/>
                <a:cs typeface="Cambria"/>
              </a:rPr>
              <a:t>components.</a:t>
            </a:r>
            <a:endParaRPr sz="2400">
              <a:latin typeface="Cambria"/>
              <a:cs typeface="Cambria"/>
            </a:endParaRPr>
          </a:p>
          <a:p>
            <a:pPr marL="882015" lvl="1" indent="-412750">
              <a:lnSpc>
                <a:spcPct val="100000"/>
              </a:lnSpc>
              <a:buFont typeface="Tahoma"/>
              <a:buChar char="○"/>
              <a:tabLst>
                <a:tab pos="882015" algn="l"/>
                <a:tab pos="882650" algn="l"/>
              </a:tabLst>
            </a:pPr>
            <a:r>
              <a:rPr sz="2400" spc="170" dirty="0">
                <a:latin typeface="Cambria"/>
                <a:cs typeface="Cambria"/>
              </a:rPr>
              <a:t>Otherwise,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170" dirty="0">
                <a:latin typeface="Cambria"/>
                <a:cs typeface="Cambria"/>
              </a:rPr>
              <a:t>do</a:t>
            </a:r>
            <a:r>
              <a:rPr sz="2400" spc="30" dirty="0">
                <a:latin typeface="Cambria"/>
                <a:cs typeface="Cambria"/>
              </a:rPr>
              <a:t> </a:t>
            </a:r>
            <a:r>
              <a:rPr sz="2400" spc="204" dirty="0">
                <a:latin typeface="Cambria"/>
                <a:cs typeface="Cambria"/>
              </a:rPr>
              <a:t>nothing.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3954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Graph</a:t>
            </a:r>
            <a:r>
              <a:rPr spc="-270" dirty="0"/>
              <a:t> </a:t>
            </a:r>
            <a:r>
              <a:rPr spc="-355" dirty="0"/>
              <a:t>terminology</a:t>
            </a:r>
            <a:r>
              <a:rPr spc="-270" dirty="0"/>
              <a:t> </a:t>
            </a:r>
            <a:r>
              <a:rPr spc="-395" dirty="0"/>
              <a:t>review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399850"/>
            <a:ext cx="2680335" cy="2322830"/>
            <a:chOff x="629950" y="1399850"/>
            <a:chExt cx="2680335" cy="2322830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0055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0142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0142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4900" y="2014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4900" y="2014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62175" y="1461800"/>
            <a:ext cx="847090" cy="2609215"/>
            <a:chOff x="3362175" y="1461800"/>
            <a:chExt cx="847090" cy="2609215"/>
          </a:xfrm>
        </p:grpSpPr>
        <p:sp>
          <p:nvSpPr>
            <p:cNvPr id="13" name="object 13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81225" y="33543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1225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699"/>
                  </a:moveTo>
                  <a:lnTo>
                    <a:pt x="3130" y="1477376"/>
                  </a:lnTo>
                  <a:lnTo>
                    <a:pt x="12248" y="1431988"/>
                  </a:lnTo>
                  <a:lnTo>
                    <a:pt x="26946" y="1388950"/>
                  </a:lnTo>
                  <a:lnTo>
                    <a:pt x="46815" y="1348679"/>
                  </a:lnTo>
                  <a:lnTo>
                    <a:pt x="71447" y="1311589"/>
                  </a:lnTo>
                  <a:lnTo>
                    <a:pt x="100433" y="1278096"/>
                  </a:lnTo>
                  <a:lnTo>
                    <a:pt x="133364" y="1248616"/>
                  </a:lnTo>
                  <a:lnTo>
                    <a:pt x="169831" y="1223564"/>
                  </a:lnTo>
                  <a:lnTo>
                    <a:pt x="209427" y="1203356"/>
                  </a:lnTo>
                  <a:lnTo>
                    <a:pt x="251743" y="1188407"/>
                  </a:lnTo>
                  <a:lnTo>
                    <a:pt x="296370" y="1179133"/>
                  </a:lnTo>
                  <a:lnTo>
                    <a:pt x="342899" y="1175949"/>
                  </a:lnTo>
                  <a:lnTo>
                    <a:pt x="396865" y="1180294"/>
                  </a:lnTo>
                  <a:lnTo>
                    <a:pt x="449015" y="1193069"/>
                  </a:lnTo>
                  <a:lnTo>
                    <a:pt x="498430" y="1213886"/>
                  </a:lnTo>
                  <a:lnTo>
                    <a:pt x="544187" y="1242358"/>
                  </a:lnTo>
                  <a:lnTo>
                    <a:pt x="585367" y="1278096"/>
                  </a:lnTo>
                  <a:lnTo>
                    <a:pt x="615135" y="1312649"/>
                  </a:lnTo>
                  <a:lnTo>
                    <a:pt x="639985" y="1350544"/>
                  </a:lnTo>
                  <a:lnTo>
                    <a:pt x="659698" y="1391239"/>
                  </a:lnTo>
                  <a:lnTo>
                    <a:pt x="674052" y="1434191"/>
                  </a:lnTo>
                  <a:lnTo>
                    <a:pt x="682826" y="1478858"/>
                  </a:lnTo>
                  <a:lnTo>
                    <a:pt x="685799" y="1524699"/>
                  </a:lnTo>
                  <a:lnTo>
                    <a:pt x="682669" y="1572023"/>
                  </a:lnTo>
                  <a:lnTo>
                    <a:pt x="673551" y="1617411"/>
                  </a:lnTo>
                  <a:lnTo>
                    <a:pt x="658853" y="1660449"/>
                  </a:lnTo>
                  <a:lnTo>
                    <a:pt x="638984" y="1700720"/>
                  </a:lnTo>
                  <a:lnTo>
                    <a:pt x="614352" y="1737810"/>
                  </a:lnTo>
                  <a:lnTo>
                    <a:pt x="585366" y="1771303"/>
                  </a:lnTo>
                  <a:lnTo>
                    <a:pt x="552435" y="1800783"/>
                  </a:lnTo>
                  <a:lnTo>
                    <a:pt x="515968" y="1825835"/>
                  </a:lnTo>
                  <a:lnTo>
                    <a:pt x="476372" y="1846043"/>
                  </a:lnTo>
                  <a:lnTo>
                    <a:pt x="434056" y="1860992"/>
                  </a:lnTo>
                  <a:lnTo>
                    <a:pt x="389429" y="1870266"/>
                  </a:lnTo>
                  <a:lnTo>
                    <a:pt x="342899" y="1873449"/>
                  </a:lnTo>
                  <a:lnTo>
                    <a:pt x="296370" y="1870266"/>
                  </a:lnTo>
                  <a:lnTo>
                    <a:pt x="251743" y="1860992"/>
                  </a:lnTo>
                  <a:lnTo>
                    <a:pt x="209427" y="1846043"/>
                  </a:lnTo>
                  <a:lnTo>
                    <a:pt x="169831" y="1825835"/>
                  </a:lnTo>
                  <a:lnTo>
                    <a:pt x="133364" y="1800783"/>
                  </a:lnTo>
                  <a:lnTo>
                    <a:pt x="100433" y="1771303"/>
                  </a:lnTo>
                  <a:lnTo>
                    <a:pt x="71447" y="1737810"/>
                  </a:lnTo>
                  <a:lnTo>
                    <a:pt x="46815" y="1700720"/>
                  </a:lnTo>
                  <a:lnTo>
                    <a:pt x="26946" y="1660449"/>
                  </a:lnTo>
                  <a:lnTo>
                    <a:pt x="12248" y="1617411"/>
                  </a:lnTo>
                  <a:lnTo>
                    <a:pt x="3130" y="1572023"/>
                  </a:lnTo>
                  <a:lnTo>
                    <a:pt x="0" y="1524699"/>
                  </a:lnTo>
                  <a:close/>
                </a:path>
                <a:path w="685800" h="1873885">
                  <a:moveTo>
                    <a:pt x="465899" y="0"/>
                  </a:moveTo>
                  <a:lnTo>
                    <a:pt x="342899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31892" y="1092215"/>
            <a:ext cx="363918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i="1" spc="170" dirty="0">
                <a:latin typeface="Cambria"/>
                <a:cs typeface="Cambria"/>
              </a:rPr>
              <a:t>n</a:t>
            </a:r>
            <a:r>
              <a:rPr sz="2000" i="1" spc="1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vertices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(AKA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i="1" spc="135" dirty="0">
                <a:latin typeface="Cambria"/>
                <a:cs typeface="Cambria"/>
              </a:rPr>
              <a:t>n</a:t>
            </a:r>
            <a:r>
              <a:rPr sz="2000" spc="135" dirty="0">
                <a:latin typeface="Cambria"/>
                <a:cs typeface="Cambria"/>
              </a:rPr>
              <a:t>odes)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i="1" spc="270" dirty="0">
                <a:latin typeface="Cambria"/>
                <a:cs typeface="Cambria"/>
              </a:rPr>
              <a:t>m</a:t>
            </a:r>
            <a:r>
              <a:rPr sz="2000" i="1" spc="-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851535" lvl="1" indent="-382270">
              <a:lnSpc>
                <a:spcPct val="100000"/>
              </a:lnSpc>
              <a:buFont typeface="Tahoma"/>
              <a:buChar char="○"/>
              <a:tabLst>
                <a:tab pos="851535" algn="l"/>
                <a:tab pos="852169" algn="l"/>
              </a:tabLst>
            </a:pPr>
            <a:r>
              <a:rPr sz="2000" spc="145" dirty="0">
                <a:latin typeface="Cambria"/>
                <a:cs typeface="Cambria"/>
              </a:rPr>
              <a:t>There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(</a:t>
            </a:r>
            <a:r>
              <a:rPr sz="2000" i="1" spc="130" dirty="0">
                <a:latin typeface="Cambria"/>
                <a:cs typeface="Cambria"/>
              </a:rPr>
              <a:t>n</a:t>
            </a:r>
            <a:r>
              <a:rPr sz="2000" i="1" spc="1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choose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90" dirty="0">
                <a:latin typeface="Cambria"/>
                <a:cs typeface="Cambria"/>
              </a:rPr>
              <a:t>2)</a:t>
            </a:r>
            <a:endParaRPr sz="2000">
              <a:latin typeface="Cambria"/>
              <a:cs typeface="Cambria"/>
            </a:endParaRPr>
          </a:p>
          <a:p>
            <a:pPr marL="851535" marR="142240">
              <a:lnSpc>
                <a:spcPct val="100000"/>
              </a:lnSpc>
            </a:pPr>
            <a:r>
              <a:rPr sz="2000" spc="195" dirty="0">
                <a:latin typeface="Cambria"/>
                <a:cs typeface="Cambria"/>
              </a:rPr>
              <a:t>= </a:t>
            </a:r>
            <a:r>
              <a:rPr sz="2000" i="1" spc="145" dirty="0">
                <a:latin typeface="Cambria"/>
                <a:cs typeface="Cambria"/>
              </a:rPr>
              <a:t>n</a:t>
            </a:r>
            <a:r>
              <a:rPr sz="2000" spc="145" dirty="0">
                <a:latin typeface="Cambria"/>
                <a:cs typeface="Cambria"/>
              </a:rPr>
              <a:t>(</a:t>
            </a:r>
            <a:r>
              <a:rPr sz="2000" i="1" spc="145" dirty="0">
                <a:latin typeface="Cambria"/>
                <a:cs typeface="Cambria"/>
              </a:rPr>
              <a:t>n</a:t>
            </a:r>
            <a:r>
              <a:rPr sz="2000" spc="145" dirty="0">
                <a:latin typeface="Cambria"/>
                <a:cs typeface="Cambria"/>
              </a:rPr>
              <a:t>-1) </a:t>
            </a:r>
            <a:r>
              <a:rPr sz="2000" spc="-120" dirty="0">
                <a:latin typeface="Cambria"/>
                <a:cs typeface="Cambria"/>
              </a:rPr>
              <a:t>/ </a:t>
            </a:r>
            <a:r>
              <a:rPr sz="2000" spc="85" dirty="0">
                <a:latin typeface="Cambria"/>
                <a:cs typeface="Cambria"/>
              </a:rPr>
              <a:t>2 </a:t>
            </a:r>
            <a:r>
              <a:rPr sz="2000" spc="125" dirty="0">
                <a:latin typeface="Cambria"/>
                <a:cs typeface="Cambria"/>
              </a:rPr>
              <a:t>pairs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vertices,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be </a:t>
            </a:r>
            <a:r>
              <a:rPr sz="2000" spc="150" dirty="0">
                <a:latin typeface="Cambria"/>
                <a:cs typeface="Cambria"/>
              </a:rPr>
              <a:t>up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200" dirty="0">
                <a:latin typeface="Cambria"/>
                <a:cs typeface="Cambria"/>
              </a:rPr>
              <a:t>many </a:t>
            </a:r>
            <a:r>
              <a:rPr sz="2000" spc="204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well!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mbria"/>
              <a:cs typeface="Cambria"/>
            </a:endParaRPr>
          </a:p>
          <a:p>
            <a:pPr marL="851535" marR="186055" lvl="1" indent="-382270">
              <a:lnSpc>
                <a:spcPct val="100000"/>
              </a:lnSpc>
              <a:buFont typeface="Tahoma"/>
              <a:buChar char="○"/>
              <a:tabLst>
                <a:tab pos="851535" algn="l"/>
                <a:tab pos="852169" algn="l"/>
              </a:tabLst>
            </a:pPr>
            <a:r>
              <a:rPr sz="2000" spc="145" dirty="0">
                <a:latin typeface="Cambria"/>
                <a:cs typeface="Cambria"/>
              </a:rPr>
              <a:t>But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there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could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be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few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0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edges…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5581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Counting</a:t>
            </a:r>
            <a:r>
              <a:rPr spc="-270" dirty="0"/>
              <a:t> </a:t>
            </a:r>
            <a:r>
              <a:rPr spc="-390" dirty="0"/>
              <a:t>connected</a:t>
            </a:r>
            <a:r>
              <a:rPr spc="-270" dirty="0"/>
              <a:t> </a:t>
            </a:r>
            <a:r>
              <a:rPr spc="-380" dirty="0"/>
              <a:t>components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72983" y="1857050"/>
            <a:ext cx="1780539" cy="2322830"/>
            <a:chOff x="972983" y="1857050"/>
            <a:chExt cx="1780539" cy="2322830"/>
          </a:xfrm>
        </p:grpSpPr>
        <p:sp>
          <p:nvSpPr>
            <p:cNvPr id="7" name="object 7"/>
            <p:cNvSpPr/>
            <p:nvPr/>
          </p:nvSpPr>
          <p:spPr>
            <a:xfrm>
              <a:off x="1572599" y="18761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2599" y="18761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2033" y="2471453"/>
              <a:ext cx="1742439" cy="1689100"/>
            </a:xfrm>
            <a:custGeom>
              <a:avLst/>
              <a:gdLst/>
              <a:ahLst/>
              <a:cxnLst/>
              <a:rect l="l" t="t" r="r" b="b"/>
              <a:pathLst>
                <a:path w="1742439" h="1689100">
                  <a:moveTo>
                    <a:pt x="1056291" y="1340046"/>
                  </a:moveTo>
                  <a:lnTo>
                    <a:pt x="1059422" y="1292723"/>
                  </a:lnTo>
                  <a:lnTo>
                    <a:pt x="1068540" y="1247334"/>
                  </a:lnTo>
                  <a:lnTo>
                    <a:pt x="1083238" y="1204297"/>
                  </a:lnTo>
                  <a:lnTo>
                    <a:pt x="1103107" y="1164025"/>
                  </a:lnTo>
                  <a:lnTo>
                    <a:pt x="1127739" y="1126935"/>
                  </a:lnTo>
                  <a:lnTo>
                    <a:pt x="1156724" y="1093442"/>
                  </a:lnTo>
                  <a:lnTo>
                    <a:pt x="1189655" y="1063962"/>
                  </a:lnTo>
                  <a:lnTo>
                    <a:pt x="1226123" y="1038911"/>
                  </a:lnTo>
                  <a:lnTo>
                    <a:pt x="1265719" y="1018702"/>
                  </a:lnTo>
                  <a:lnTo>
                    <a:pt x="1308035" y="1003754"/>
                  </a:lnTo>
                  <a:lnTo>
                    <a:pt x="1352662" y="994480"/>
                  </a:lnTo>
                  <a:lnTo>
                    <a:pt x="1399191" y="991296"/>
                  </a:lnTo>
                  <a:lnTo>
                    <a:pt x="1453157" y="995641"/>
                  </a:lnTo>
                  <a:lnTo>
                    <a:pt x="1505307" y="1008415"/>
                  </a:lnTo>
                  <a:lnTo>
                    <a:pt x="1554721" y="1029233"/>
                  </a:lnTo>
                  <a:lnTo>
                    <a:pt x="1600479" y="1057704"/>
                  </a:lnTo>
                  <a:lnTo>
                    <a:pt x="1641658" y="1093442"/>
                  </a:lnTo>
                  <a:lnTo>
                    <a:pt x="1671426" y="1127996"/>
                  </a:lnTo>
                  <a:lnTo>
                    <a:pt x="1696277" y="1165891"/>
                  </a:lnTo>
                  <a:lnTo>
                    <a:pt x="1715990" y="1206585"/>
                  </a:lnTo>
                  <a:lnTo>
                    <a:pt x="1730343" y="1249537"/>
                  </a:lnTo>
                  <a:lnTo>
                    <a:pt x="1739118" y="1294205"/>
                  </a:lnTo>
                  <a:lnTo>
                    <a:pt x="1742091" y="1340046"/>
                  </a:lnTo>
                  <a:lnTo>
                    <a:pt x="1738961" y="1387369"/>
                  </a:lnTo>
                  <a:lnTo>
                    <a:pt x="1729843" y="1432758"/>
                  </a:lnTo>
                  <a:lnTo>
                    <a:pt x="1715145" y="1475795"/>
                  </a:lnTo>
                  <a:lnTo>
                    <a:pt x="1695276" y="1516067"/>
                  </a:lnTo>
                  <a:lnTo>
                    <a:pt x="1670644" y="1553157"/>
                  </a:lnTo>
                  <a:lnTo>
                    <a:pt x="1641658" y="1586650"/>
                  </a:lnTo>
                  <a:lnTo>
                    <a:pt x="1608727" y="1616130"/>
                  </a:lnTo>
                  <a:lnTo>
                    <a:pt x="1572260" y="1641181"/>
                  </a:lnTo>
                  <a:lnTo>
                    <a:pt x="1532664" y="1661390"/>
                  </a:lnTo>
                  <a:lnTo>
                    <a:pt x="1490348" y="1676338"/>
                  </a:lnTo>
                  <a:lnTo>
                    <a:pt x="1445721" y="1685612"/>
                  </a:lnTo>
                  <a:lnTo>
                    <a:pt x="1399191" y="1688796"/>
                  </a:lnTo>
                  <a:lnTo>
                    <a:pt x="1352662" y="1685612"/>
                  </a:lnTo>
                  <a:lnTo>
                    <a:pt x="1308035" y="1676338"/>
                  </a:lnTo>
                  <a:lnTo>
                    <a:pt x="1265719" y="1661390"/>
                  </a:lnTo>
                  <a:lnTo>
                    <a:pt x="1226123" y="1641181"/>
                  </a:lnTo>
                  <a:lnTo>
                    <a:pt x="1189655" y="1616130"/>
                  </a:lnTo>
                  <a:lnTo>
                    <a:pt x="1156724" y="1586650"/>
                  </a:lnTo>
                  <a:lnTo>
                    <a:pt x="1127739" y="1553157"/>
                  </a:lnTo>
                  <a:lnTo>
                    <a:pt x="1103107" y="1516067"/>
                  </a:lnTo>
                  <a:lnTo>
                    <a:pt x="1083238" y="1475795"/>
                  </a:lnTo>
                  <a:lnTo>
                    <a:pt x="1068540" y="1432758"/>
                  </a:lnTo>
                  <a:lnTo>
                    <a:pt x="1059422" y="1387369"/>
                  </a:lnTo>
                  <a:lnTo>
                    <a:pt x="1056291" y="1340046"/>
                  </a:lnTo>
                  <a:close/>
                </a:path>
                <a:path w="1742439" h="1689100">
                  <a:moveTo>
                    <a:pt x="1165933" y="0"/>
                  </a:moveTo>
                  <a:lnTo>
                    <a:pt x="1399333" y="991199"/>
                  </a:lnTo>
                </a:path>
                <a:path w="1742439" h="1689100">
                  <a:moveTo>
                    <a:pt x="680999" y="0"/>
                  </a:moveTo>
                  <a:lnTo>
                    <a:pt x="0" y="857699"/>
                  </a:lnTo>
                </a:path>
                <a:path w="1742439" h="1689100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485175" y="1918999"/>
            <a:ext cx="723900" cy="1911985"/>
            <a:chOff x="3485175" y="1918999"/>
            <a:chExt cx="723900" cy="1911985"/>
          </a:xfrm>
        </p:grpSpPr>
        <p:sp>
          <p:nvSpPr>
            <p:cNvPr id="15" name="object 1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4225" y="1938049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685800" h="1873885">
                  <a:moveTo>
                    <a:pt x="342899" y="697499"/>
                  </a:moveTo>
                  <a:lnTo>
                    <a:pt x="219899" y="18734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03900" y="3526242"/>
            <a:ext cx="2753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Cambria"/>
                <a:cs typeface="Cambria"/>
              </a:rPr>
              <a:t>5.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180" dirty="0">
                <a:latin typeface="Cambria"/>
                <a:cs typeface="Cambria"/>
              </a:rPr>
              <a:t>Skip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105" dirty="0">
                <a:latin typeface="Cambria"/>
                <a:cs typeface="Cambria"/>
              </a:rPr>
              <a:t>(5</a:t>
            </a:r>
            <a:r>
              <a:rPr sz="2400" spc="25" dirty="0">
                <a:latin typeface="Cambria"/>
                <a:cs typeface="Cambria"/>
              </a:rPr>
              <a:t> </a:t>
            </a:r>
            <a:r>
              <a:rPr sz="2400" spc="155" dirty="0">
                <a:latin typeface="Cambria"/>
                <a:cs typeface="Cambria"/>
              </a:rPr>
              <a:t>is</a:t>
            </a:r>
            <a:r>
              <a:rPr sz="2400" spc="20" dirty="0">
                <a:latin typeface="Cambria"/>
                <a:cs typeface="Cambria"/>
              </a:rPr>
              <a:t> </a:t>
            </a:r>
            <a:r>
              <a:rPr sz="2400" spc="195" dirty="0">
                <a:latin typeface="Cambria"/>
                <a:cs typeface="Cambria"/>
              </a:rPr>
              <a:t>SEEN)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67721" y="1319400"/>
          <a:ext cx="7622536" cy="304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4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3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015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379095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ts val="3080"/>
                        </a:lnSpc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380365">
                        <a:lnSpc>
                          <a:spcPct val="100000"/>
                        </a:lnSpc>
                        <a:spcBef>
                          <a:spcPts val="2255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2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835" marR="4000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spc="-45" dirty="0">
                          <a:latin typeface="Cambria"/>
                          <a:cs typeface="Cambria"/>
                        </a:rPr>
                        <a:t>1: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20" dirty="0">
                          <a:latin typeface="Cambria"/>
                          <a:cs typeface="Cambria"/>
                        </a:rPr>
                        <a:t>Mark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5" dirty="0">
                          <a:latin typeface="Cambria"/>
                          <a:cs typeface="Cambria"/>
                        </a:rPr>
                        <a:t>1,</a:t>
                      </a:r>
                      <a:r>
                        <a:rPr sz="24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60" dirty="0">
                          <a:latin typeface="Cambria"/>
                          <a:cs typeface="Cambria"/>
                        </a:rPr>
                        <a:t>3,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95" dirty="0">
                          <a:latin typeface="Cambria"/>
                          <a:cs typeface="Cambria"/>
                        </a:rPr>
                        <a:t>5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75" dirty="0">
                          <a:latin typeface="Cambria"/>
                          <a:cs typeface="Cambria"/>
                        </a:rPr>
                        <a:t>as </a:t>
                      </a:r>
                      <a:r>
                        <a:rPr sz="2400" spc="-509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04" dirty="0">
                          <a:latin typeface="Cambria"/>
                          <a:cs typeface="Cambria"/>
                        </a:rPr>
                        <a:t>SEEN.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 marL="584835" marR="657860">
                        <a:lnSpc>
                          <a:spcPct val="100000"/>
                        </a:lnSpc>
                      </a:pPr>
                      <a:r>
                        <a:rPr sz="2400" spc="125" dirty="0">
                          <a:latin typeface="Cambria"/>
                          <a:cs typeface="Cambria"/>
                        </a:rPr>
                        <a:t>2.</a:t>
                      </a:r>
                      <a:r>
                        <a:rPr sz="2400" spc="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20" dirty="0">
                          <a:latin typeface="Cambria"/>
                          <a:cs typeface="Cambria"/>
                        </a:rPr>
                        <a:t>Mark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04" dirty="0">
                          <a:latin typeface="Cambria"/>
                          <a:cs typeface="Cambria"/>
                        </a:rPr>
                        <a:t>2,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15" dirty="0">
                          <a:latin typeface="Cambria"/>
                          <a:cs typeface="Cambria"/>
                        </a:rPr>
                        <a:t>4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75" dirty="0">
                          <a:latin typeface="Cambria"/>
                          <a:cs typeface="Cambria"/>
                        </a:rPr>
                        <a:t>as </a:t>
                      </a:r>
                      <a:r>
                        <a:rPr sz="2400" spc="-51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04" dirty="0">
                          <a:latin typeface="Cambria"/>
                          <a:cs typeface="Cambria"/>
                        </a:rPr>
                        <a:t>SEEN.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900" spc="-315" dirty="0">
                          <a:solidFill>
                            <a:srgbClr val="980000"/>
                          </a:solidFill>
                          <a:latin typeface="Microsoft Sans Serif"/>
                          <a:cs typeface="Microsoft Sans Serif"/>
                        </a:rPr>
                        <a:t>+1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900" spc="-315" dirty="0">
                          <a:solidFill>
                            <a:srgbClr val="980000"/>
                          </a:solidFill>
                          <a:latin typeface="Microsoft Sans Serif"/>
                          <a:cs typeface="Microsoft Sans Serif"/>
                        </a:rPr>
                        <a:t>+1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835">
                        <a:lnSpc>
                          <a:spcPts val="2775"/>
                        </a:lnSpc>
                      </a:pPr>
                      <a:r>
                        <a:rPr sz="2400" spc="75" dirty="0">
                          <a:latin typeface="Cambria"/>
                          <a:cs typeface="Cambria"/>
                        </a:rPr>
                        <a:t>3.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80" dirty="0">
                          <a:latin typeface="Cambria"/>
                          <a:cs typeface="Cambria"/>
                        </a:rPr>
                        <a:t>Skip</a:t>
                      </a:r>
                      <a:r>
                        <a:rPr sz="24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65" dirty="0">
                          <a:latin typeface="Cambria"/>
                          <a:cs typeface="Cambria"/>
                        </a:rPr>
                        <a:t>(3</a:t>
                      </a:r>
                      <a:r>
                        <a:rPr sz="24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55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95" dirty="0">
                          <a:latin typeface="Cambria"/>
                          <a:cs typeface="Cambria"/>
                        </a:rPr>
                        <a:t>SEEN)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85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3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2774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5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4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835">
                        <a:lnSpc>
                          <a:spcPts val="2775"/>
                        </a:lnSpc>
                      </a:pPr>
                      <a:r>
                        <a:rPr sz="2400" spc="180" dirty="0">
                          <a:latin typeface="Cambria"/>
                          <a:cs typeface="Cambria"/>
                        </a:rPr>
                        <a:t>4.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80" dirty="0">
                          <a:latin typeface="Cambria"/>
                          <a:cs typeface="Cambria"/>
                        </a:rPr>
                        <a:t>Skip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65" dirty="0">
                          <a:latin typeface="Cambria"/>
                          <a:cs typeface="Cambria"/>
                        </a:rPr>
                        <a:t>(4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55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95" dirty="0">
                          <a:latin typeface="Cambria"/>
                          <a:cs typeface="Cambria"/>
                        </a:rPr>
                        <a:t>SEEN)</a:t>
                      </a:r>
                      <a:endParaRPr sz="24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584835">
                        <a:lnSpc>
                          <a:spcPct val="100000"/>
                        </a:lnSpc>
                      </a:pPr>
                      <a:r>
                        <a:rPr sz="2400" spc="200" dirty="0">
                          <a:latin typeface="Cambria"/>
                          <a:cs typeface="Cambria"/>
                        </a:rPr>
                        <a:t>6.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20" dirty="0">
                          <a:latin typeface="Cambria"/>
                          <a:cs typeface="Cambria"/>
                        </a:rPr>
                        <a:t>Mark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60" dirty="0">
                          <a:latin typeface="Cambria"/>
                          <a:cs typeface="Cambria"/>
                        </a:rPr>
                        <a:t>6</a:t>
                      </a:r>
                      <a:r>
                        <a:rPr sz="24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175" dirty="0">
                          <a:latin typeface="Cambria"/>
                          <a:cs typeface="Cambria"/>
                        </a:rPr>
                        <a:t>as</a:t>
                      </a:r>
                      <a:r>
                        <a:rPr sz="24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2400" spc="204" dirty="0">
                          <a:latin typeface="Cambria"/>
                          <a:cs typeface="Cambria"/>
                        </a:rPr>
                        <a:t>SEEN.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45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2900" spc="-315" dirty="0">
                          <a:solidFill>
                            <a:srgbClr val="980000"/>
                          </a:solidFill>
                          <a:latin typeface="Microsoft Sans Serif"/>
                          <a:cs typeface="Microsoft Sans Serif"/>
                        </a:rPr>
                        <a:t>+1</a:t>
                      </a:r>
                      <a:endParaRPr sz="2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8738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H</a:t>
            </a:r>
            <a:r>
              <a:rPr spc="-375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425" dirty="0"/>
              <a:t>many</a:t>
            </a:r>
            <a:r>
              <a:rPr spc="-270" dirty="0"/>
              <a:t> </a:t>
            </a:r>
            <a:r>
              <a:rPr spc="-290" dirty="0"/>
              <a:t>steps</a:t>
            </a:r>
            <a:r>
              <a:rPr spc="-270" dirty="0"/>
              <a:t> </a:t>
            </a:r>
            <a:r>
              <a:rPr spc="-345" dirty="0"/>
              <a:t>apart</a:t>
            </a:r>
            <a:r>
              <a:rPr spc="-270" dirty="0"/>
              <a:t> </a:t>
            </a:r>
            <a:r>
              <a:rPr spc="-360" dirty="0"/>
              <a:t>are</a:t>
            </a:r>
            <a:r>
              <a:rPr spc="-270" dirty="0"/>
              <a:t> </a:t>
            </a:r>
            <a:r>
              <a:rPr spc="-440" dirty="0"/>
              <a:t>two</a:t>
            </a:r>
            <a:r>
              <a:rPr spc="-270" dirty="0"/>
              <a:t> </a:t>
            </a:r>
            <a:r>
              <a:rPr spc="-235" dirty="0"/>
              <a:t>vertices?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2724" y="2013965"/>
            <a:ext cx="31813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200" dirty="0">
                <a:latin typeface="Cambria"/>
                <a:cs typeface="Cambria"/>
              </a:rPr>
              <a:t>Oh, </a:t>
            </a:r>
            <a:r>
              <a:rPr sz="2000" spc="170" dirty="0">
                <a:latin typeface="Cambria"/>
                <a:cs typeface="Cambria"/>
              </a:rPr>
              <a:t>right,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140" dirty="0">
                <a:latin typeface="Cambria"/>
                <a:cs typeface="Cambria"/>
              </a:rPr>
              <a:t>wanted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solve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this!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For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each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other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vertex,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what's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fastest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get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there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from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-55" dirty="0">
                <a:solidFill>
                  <a:srgbClr val="F1C131"/>
                </a:solidFill>
                <a:latin typeface="Cambria"/>
                <a:cs typeface="Cambria"/>
              </a:rPr>
              <a:t>1</a:t>
            </a:r>
            <a:r>
              <a:rPr sz="2000" spc="-55" dirty="0">
                <a:latin typeface="Cambria"/>
                <a:cs typeface="Cambria"/>
              </a:rPr>
              <a:t>?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2724" y="3537965"/>
            <a:ext cx="3000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180" dirty="0">
                <a:solidFill>
                  <a:srgbClr val="0000FF"/>
                </a:solidFill>
                <a:latin typeface="Cambria"/>
                <a:cs typeface="Cambria"/>
              </a:rPr>
              <a:t>How</a:t>
            </a:r>
            <a:r>
              <a:rPr sz="2000" i="1" spc="1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should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approach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0000FF"/>
                </a:solidFill>
                <a:latin typeface="Cambria"/>
                <a:cs typeface="Cambria"/>
              </a:rPr>
              <a:t>this?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0511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Shortest</a:t>
            </a:r>
            <a:r>
              <a:rPr spc="-270" dirty="0"/>
              <a:t> </a:t>
            </a:r>
            <a:r>
              <a:rPr spc="-315" dirty="0"/>
              <a:t>Distance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19685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204" dirty="0"/>
              <a:t>Do </a:t>
            </a:r>
            <a:r>
              <a:rPr spc="185" dirty="0"/>
              <a:t>the </a:t>
            </a:r>
            <a:r>
              <a:rPr spc="220" dirty="0"/>
              <a:t>same </a:t>
            </a:r>
            <a:r>
              <a:rPr spc="200" dirty="0"/>
              <a:t>BFS </a:t>
            </a:r>
            <a:r>
              <a:rPr spc="165" dirty="0"/>
              <a:t>traversal, but </a:t>
            </a:r>
            <a:r>
              <a:rPr spc="145" dirty="0"/>
              <a:t>label </a:t>
            </a:r>
            <a:r>
              <a:rPr spc="180" dirty="0"/>
              <a:t>each </a:t>
            </a:r>
            <a:r>
              <a:rPr spc="160" dirty="0"/>
              <a:t>vertex </a:t>
            </a:r>
            <a:r>
              <a:rPr spc="165" dirty="0"/>
              <a:t> </a:t>
            </a:r>
            <a:r>
              <a:rPr spc="175" dirty="0"/>
              <a:t>with</a:t>
            </a:r>
            <a:r>
              <a:rPr spc="40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85" dirty="0"/>
              <a:t>distance,</a:t>
            </a:r>
            <a:r>
              <a:rPr spc="40" dirty="0"/>
              <a:t> </a:t>
            </a:r>
            <a:r>
              <a:rPr spc="180" dirty="0"/>
              <a:t>starting</a:t>
            </a:r>
            <a:r>
              <a:rPr spc="45" dirty="0"/>
              <a:t> </a:t>
            </a:r>
            <a:r>
              <a:rPr spc="225" dirty="0"/>
              <a:t>from</a:t>
            </a:r>
            <a:r>
              <a:rPr spc="40" dirty="0"/>
              <a:t> </a:t>
            </a:r>
            <a:r>
              <a:rPr spc="210" dirty="0"/>
              <a:t>0</a:t>
            </a:r>
            <a:r>
              <a:rPr spc="40" dirty="0"/>
              <a:t> </a:t>
            </a:r>
            <a:r>
              <a:rPr spc="165" dirty="0"/>
              <a:t>at</a:t>
            </a:r>
            <a:r>
              <a:rPr spc="45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55" dirty="0"/>
              <a:t>start</a:t>
            </a:r>
            <a:r>
              <a:rPr spc="40" dirty="0"/>
              <a:t> </a:t>
            </a:r>
            <a:r>
              <a:rPr spc="155" dirty="0"/>
              <a:t>vertex.</a:t>
            </a:r>
          </a:p>
          <a:p>
            <a:pPr marL="160655">
              <a:lnSpc>
                <a:spcPct val="100000"/>
              </a:lnSpc>
              <a:spcBef>
                <a:spcPts val="5"/>
              </a:spcBef>
              <a:buFont typeface="Tahoma"/>
              <a:buChar char="●"/>
            </a:pPr>
            <a:endParaRPr sz="2450"/>
          </a:p>
          <a:p>
            <a:pPr marL="585470" marR="5080" indent="-412750">
              <a:lnSpc>
                <a:spcPct val="100000"/>
              </a:lnSpc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180" dirty="0"/>
              <a:t>Distance</a:t>
            </a:r>
            <a:r>
              <a:rPr spc="40" dirty="0"/>
              <a:t> </a:t>
            </a:r>
            <a:r>
              <a:rPr spc="235" dirty="0"/>
              <a:t>=</a:t>
            </a:r>
            <a:r>
              <a:rPr spc="40" dirty="0"/>
              <a:t> </a:t>
            </a:r>
            <a:r>
              <a:rPr spc="-275" dirty="0"/>
              <a:t>1</a:t>
            </a:r>
            <a:r>
              <a:rPr spc="40" dirty="0"/>
              <a:t> </a:t>
            </a:r>
            <a:r>
              <a:rPr spc="254" dirty="0"/>
              <a:t>+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70" dirty="0"/>
              <a:t>distance</a:t>
            </a:r>
            <a:r>
              <a:rPr spc="40" dirty="0"/>
              <a:t> </a:t>
            </a:r>
            <a:r>
              <a:rPr spc="204" dirty="0"/>
              <a:t>of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60" dirty="0"/>
              <a:t>vertex</a:t>
            </a:r>
            <a:r>
              <a:rPr spc="40" dirty="0"/>
              <a:t> </a:t>
            </a:r>
            <a:r>
              <a:rPr spc="190" dirty="0"/>
              <a:t>that</a:t>
            </a:r>
            <a:r>
              <a:rPr spc="40" dirty="0"/>
              <a:t> </a:t>
            </a:r>
            <a:r>
              <a:rPr spc="145" dirty="0"/>
              <a:t>led</a:t>
            </a:r>
            <a:r>
              <a:rPr spc="40" dirty="0"/>
              <a:t> </a:t>
            </a:r>
            <a:r>
              <a:rPr spc="130" dirty="0"/>
              <a:t>us  </a:t>
            </a:r>
            <a:r>
              <a:rPr spc="155" dirty="0"/>
              <a:t>here.</a:t>
            </a:r>
          </a:p>
          <a:p>
            <a:pPr marL="160655">
              <a:lnSpc>
                <a:spcPct val="100000"/>
              </a:lnSpc>
              <a:spcBef>
                <a:spcPts val="10"/>
              </a:spcBef>
              <a:buFont typeface="Tahoma"/>
              <a:buChar char="●"/>
            </a:pPr>
            <a:endParaRPr sz="2450"/>
          </a:p>
          <a:p>
            <a:pPr marL="585470" marR="144780" indent="-412750">
              <a:lnSpc>
                <a:spcPct val="100000"/>
              </a:lnSpc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195" dirty="0"/>
              <a:t>What</a:t>
            </a:r>
            <a:r>
              <a:rPr spc="35" dirty="0"/>
              <a:t> </a:t>
            </a:r>
            <a:r>
              <a:rPr spc="180" dirty="0"/>
              <a:t>if</a:t>
            </a:r>
            <a:r>
              <a:rPr spc="35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60" dirty="0"/>
              <a:t>vertex</a:t>
            </a:r>
            <a:r>
              <a:rPr spc="35" dirty="0"/>
              <a:t> </a:t>
            </a:r>
            <a:r>
              <a:rPr spc="150" dirty="0"/>
              <a:t>already</a:t>
            </a:r>
            <a:r>
              <a:rPr spc="40" dirty="0"/>
              <a:t> </a:t>
            </a:r>
            <a:r>
              <a:rPr spc="200" dirty="0"/>
              <a:t>has</a:t>
            </a:r>
            <a:r>
              <a:rPr spc="35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70" dirty="0"/>
              <a:t>distance</a:t>
            </a:r>
            <a:r>
              <a:rPr spc="35" dirty="0"/>
              <a:t> </a:t>
            </a:r>
            <a:r>
              <a:rPr spc="165" dirty="0"/>
              <a:t>at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35" dirty="0"/>
              <a:t> </a:t>
            </a:r>
            <a:r>
              <a:rPr spc="204" dirty="0"/>
              <a:t>time </a:t>
            </a:r>
            <a:r>
              <a:rPr spc="-509" dirty="0"/>
              <a:t> </a:t>
            </a:r>
            <a:r>
              <a:rPr spc="145" dirty="0"/>
              <a:t>we </a:t>
            </a:r>
            <a:r>
              <a:rPr spc="140" dirty="0"/>
              <a:t>try </a:t>
            </a:r>
            <a:r>
              <a:rPr spc="175" dirty="0"/>
              <a:t>to </a:t>
            </a:r>
            <a:r>
              <a:rPr spc="160" dirty="0"/>
              <a:t>set </a:t>
            </a:r>
            <a:r>
              <a:rPr spc="185" dirty="0"/>
              <a:t>the </a:t>
            </a:r>
            <a:r>
              <a:rPr spc="165" dirty="0"/>
              <a:t>distance? </a:t>
            </a:r>
            <a:r>
              <a:rPr spc="215" dirty="0"/>
              <a:t>Can </a:t>
            </a:r>
            <a:r>
              <a:rPr spc="160" dirty="0"/>
              <a:t>our </a:t>
            </a:r>
            <a:r>
              <a:rPr spc="180" dirty="0"/>
              <a:t>new </a:t>
            </a:r>
            <a:r>
              <a:rPr spc="160" dirty="0"/>
              <a:t>value </a:t>
            </a:r>
            <a:r>
              <a:rPr spc="135" dirty="0"/>
              <a:t>be </a:t>
            </a:r>
            <a:r>
              <a:rPr spc="140" dirty="0"/>
              <a:t> </a:t>
            </a:r>
            <a:r>
              <a:rPr b="1" spc="75" dirty="0">
                <a:latin typeface="Cambria"/>
                <a:cs typeface="Cambria"/>
              </a:rPr>
              <a:t>better</a:t>
            </a:r>
            <a:r>
              <a:rPr spc="75" dirty="0"/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0511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Shortest</a:t>
            </a:r>
            <a:r>
              <a:rPr spc="-270" dirty="0"/>
              <a:t> </a:t>
            </a:r>
            <a:r>
              <a:rPr spc="-315" dirty="0"/>
              <a:t>Distance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19685" indent="-41275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204" dirty="0"/>
              <a:t>Do </a:t>
            </a:r>
            <a:r>
              <a:rPr spc="185" dirty="0"/>
              <a:t>the </a:t>
            </a:r>
            <a:r>
              <a:rPr spc="220" dirty="0"/>
              <a:t>same </a:t>
            </a:r>
            <a:r>
              <a:rPr spc="200" dirty="0"/>
              <a:t>BFS </a:t>
            </a:r>
            <a:r>
              <a:rPr spc="165" dirty="0"/>
              <a:t>traversal, but </a:t>
            </a:r>
            <a:r>
              <a:rPr spc="145" dirty="0"/>
              <a:t>label </a:t>
            </a:r>
            <a:r>
              <a:rPr spc="180" dirty="0"/>
              <a:t>each </a:t>
            </a:r>
            <a:r>
              <a:rPr spc="160" dirty="0"/>
              <a:t>vertex </a:t>
            </a:r>
            <a:r>
              <a:rPr spc="165" dirty="0"/>
              <a:t> </a:t>
            </a:r>
            <a:r>
              <a:rPr spc="175" dirty="0"/>
              <a:t>with</a:t>
            </a:r>
            <a:r>
              <a:rPr spc="40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85" dirty="0"/>
              <a:t>distance,</a:t>
            </a:r>
            <a:r>
              <a:rPr spc="40" dirty="0"/>
              <a:t> </a:t>
            </a:r>
            <a:r>
              <a:rPr spc="180" dirty="0"/>
              <a:t>starting</a:t>
            </a:r>
            <a:r>
              <a:rPr spc="45" dirty="0"/>
              <a:t> </a:t>
            </a:r>
            <a:r>
              <a:rPr spc="225" dirty="0"/>
              <a:t>from</a:t>
            </a:r>
            <a:r>
              <a:rPr spc="40" dirty="0"/>
              <a:t> </a:t>
            </a:r>
            <a:r>
              <a:rPr spc="210" dirty="0"/>
              <a:t>0</a:t>
            </a:r>
            <a:r>
              <a:rPr spc="40" dirty="0"/>
              <a:t> </a:t>
            </a:r>
            <a:r>
              <a:rPr spc="165" dirty="0"/>
              <a:t>at</a:t>
            </a:r>
            <a:r>
              <a:rPr spc="45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55" dirty="0"/>
              <a:t>start</a:t>
            </a:r>
            <a:r>
              <a:rPr spc="40" dirty="0"/>
              <a:t> </a:t>
            </a:r>
            <a:r>
              <a:rPr spc="155" dirty="0"/>
              <a:t>vertex.</a:t>
            </a:r>
          </a:p>
          <a:p>
            <a:pPr marL="160655">
              <a:lnSpc>
                <a:spcPct val="100000"/>
              </a:lnSpc>
              <a:spcBef>
                <a:spcPts val="5"/>
              </a:spcBef>
              <a:buFont typeface="Tahoma"/>
              <a:buChar char="●"/>
            </a:pPr>
            <a:endParaRPr sz="2450"/>
          </a:p>
          <a:p>
            <a:pPr marL="585470" marR="5080" indent="-412750">
              <a:lnSpc>
                <a:spcPct val="100000"/>
              </a:lnSpc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180" dirty="0"/>
              <a:t>Distance</a:t>
            </a:r>
            <a:r>
              <a:rPr spc="40" dirty="0"/>
              <a:t> </a:t>
            </a:r>
            <a:r>
              <a:rPr spc="235" dirty="0"/>
              <a:t>=</a:t>
            </a:r>
            <a:r>
              <a:rPr spc="40" dirty="0"/>
              <a:t> </a:t>
            </a:r>
            <a:r>
              <a:rPr spc="-275" dirty="0"/>
              <a:t>1</a:t>
            </a:r>
            <a:r>
              <a:rPr spc="40" dirty="0"/>
              <a:t> </a:t>
            </a:r>
            <a:r>
              <a:rPr spc="254" dirty="0"/>
              <a:t>+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70" dirty="0"/>
              <a:t>distance</a:t>
            </a:r>
            <a:r>
              <a:rPr spc="40" dirty="0"/>
              <a:t> </a:t>
            </a:r>
            <a:r>
              <a:rPr spc="204" dirty="0"/>
              <a:t>of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40" dirty="0"/>
              <a:t> </a:t>
            </a:r>
            <a:r>
              <a:rPr spc="160" dirty="0"/>
              <a:t>vertex</a:t>
            </a:r>
            <a:r>
              <a:rPr spc="40" dirty="0"/>
              <a:t> </a:t>
            </a:r>
            <a:r>
              <a:rPr spc="190" dirty="0"/>
              <a:t>that</a:t>
            </a:r>
            <a:r>
              <a:rPr spc="40" dirty="0"/>
              <a:t> </a:t>
            </a:r>
            <a:r>
              <a:rPr spc="145" dirty="0"/>
              <a:t>led</a:t>
            </a:r>
            <a:r>
              <a:rPr spc="40" dirty="0"/>
              <a:t> </a:t>
            </a:r>
            <a:r>
              <a:rPr spc="130" dirty="0"/>
              <a:t>us  </a:t>
            </a:r>
            <a:r>
              <a:rPr spc="155" dirty="0"/>
              <a:t>here.</a:t>
            </a:r>
          </a:p>
          <a:p>
            <a:pPr marL="160655">
              <a:lnSpc>
                <a:spcPct val="100000"/>
              </a:lnSpc>
              <a:spcBef>
                <a:spcPts val="10"/>
              </a:spcBef>
              <a:buFont typeface="Tahoma"/>
              <a:buChar char="●"/>
            </a:pPr>
            <a:endParaRPr sz="2450"/>
          </a:p>
          <a:p>
            <a:pPr marL="585470" marR="144780" indent="-412750">
              <a:lnSpc>
                <a:spcPct val="100000"/>
              </a:lnSpc>
              <a:buFont typeface="Tahoma"/>
              <a:buChar char="●"/>
              <a:tabLst>
                <a:tab pos="586105" algn="l"/>
                <a:tab pos="586740" algn="l"/>
              </a:tabLst>
            </a:pPr>
            <a:r>
              <a:rPr spc="195" dirty="0"/>
              <a:t>What</a:t>
            </a:r>
            <a:r>
              <a:rPr spc="35" dirty="0"/>
              <a:t> </a:t>
            </a:r>
            <a:r>
              <a:rPr spc="180" dirty="0"/>
              <a:t>if</a:t>
            </a:r>
            <a:r>
              <a:rPr spc="35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60" dirty="0"/>
              <a:t>vertex</a:t>
            </a:r>
            <a:r>
              <a:rPr spc="35" dirty="0"/>
              <a:t> </a:t>
            </a:r>
            <a:r>
              <a:rPr spc="150" dirty="0"/>
              <a:t>already</a:t>
            </a:r>
            <a:r>
              <a:rPr spc="40" dirty="0"/>
              <a:t> </a:t>
            </a:r>
            <a:r>
              <a:rPr spc="200" dirty="0"/>
              <a:t>has</a:t>
            </a:r>
            <a:r>
              <a:rPr spc="35" dirty="0"/>
              <a:t> </a:t>
            </a:r>
            <a:r>
              <a:rPr spc="170" dirty="0"/>
              <a:t>a</a:t>
            </a:r>
            <a:r>
              <a:rPr spc="40" dirty="0"/>
              <a:t> </a:t>
            </a:r>
            <a:r>
              <a:rPr spc="170" dirty="0"/>
              <a:t>distance</a:t>
            </a:r>
            <a:r>
              <a:rPr spc="35" dirty="0"/>
              <a:t> </a:t>
            </a:r>
            <a:r>
              <a:rPr spc="165" dirty="0"/>
              <a:t>at</a:t>
            </a:r>
            <a:r>
              <a:rPr spc="40" dirty="0"/>
              <a:t> </a:t>
            </a:r>
            <a:r>
              <a:rPr spc="185" dirty="0"/>
              <a:t>the</a:t>
            </a:r>
            <a:r>
              <a:rPr spc="35" dirty="0"/>
              <a:t> </a:t>
            </a:r>
            <a:r>
              <a:rPr spc="204" dirty="0"/>
              <a:t>time </a:t>
            </a:r>
            <a:r>
              <a:rPr spc="-509" dirty="0"/>
              <a:t> </a:t>
            </a:r>
            <a:r>
              <a:rPr spc="145" dirty="0"/>
              <a:t>we </a:t>
            </a:r>
            <a:r>
              <a:rPr spc="140" dirty="0"/>
              <a:t>try </a:t>
            </a:r>
            <a:r>
              <a:rPr spc="175" dirty="0"/>
              <a:t>to </a:t>
            </a:r>
            <a:r>
              <a:rPr spc="160" dirty="0"/>
              <a:t>set </a:t>
            </a:r>
            <a:r>
              <a:rPr spc="185" dirty="0"/>
              <a:t>the </a:t>
            </a:r>
            <a:r>
              <a:rPr spc="165" dirty="0"/>
              <a:t>distance? </a:t>
            </a:r>
            <a:r>
              <a:rPr spc="215" dirty="0"/>
              <a:t>Can </a:t>
            </a:r>
            <a:r>
              <a:rPr spc="160" dirty="0"/>
              <a:t>our </a:t>
            </a:r>
            <a:r>
              <a:rPr spc="180" dirty="0"/>
              <a:t>new </a:t>
            </a:r>
            <a:r>
              <a:rPr spc="160" dirty="0"/>
              <a:t>value </a:t>
            </a:r>
            <a:r>
              <a:rPr spc="135" dirty="0"/>
              <a:t>be </a:t>
            </a:r>
            <a:r>
              <a:rPr spc="140" dirty="0"/>
              <a:t> </a:t>
            </a:r>
            <a:r>
              <a:rPr b="1" spc="75" dirty="0">
                <a:latin typeface="Cambria"/>
                <a:cs typeface="Cambria"/>
              </a:rPr>
              <a:t>better</a:t>
            </a:r>
            <a:r>
              <a:rPr spc="75" dirty="0"/>
              <a:t>?</a:t>
            </a:r>
            <a:r>
              <a:rPr spc="35" dirty="0"/>
              <a:t> </a:t>
            </a:r>
            <a:r>
              <a:rPr spc="229" dirty="0">
                <a:solidFill>
                  <a:srgbClr val="CC0000"/>
                </a:solidFill>
              </a:rPr>
              <a:t>No</a:t>
            </a:r>
            <a:r>
              <a:rPr spc="40" dirty="0">
                <a:solidFill>
                  <a:srgbClr val="CC0000"/>
                </a:solidFill>
              </a:rPr>
              <a:t> </a:t>
            </a:r>
            <a:r>
              <a:rPr spc="750" dirty="0">
                <a:solidFill>
                  <a:srgbClr val="CC0000"/>
                </a:solidFill>
              </a:rPr>
              <a:t>–</a:t>
            </a:r>
            <a:r>
              <a:rPr spc="40" dirty="0">
                <a:solidFill>
                  <a:srgbClr val="CC0000"/>
                </a:solidFill>
              </a:rPr>
              <a:t> </a:t>
            </a:r>
            <a:r>
              <a:rPr spc="180" dirty="0">
                <a:solidFill>
                  <a:srgbClr val="CC0000"/>
                </a:solidFill>
              </a:rPr>
              <a:t>let's</a:t>
            </a:r>
            <a:r>
              <a:rPr spc="40" dirty="0">
                <a:solidFill>
                  <a:srgbClr val="CC0000"/>
                </a:solidFill>
              </a:rPr>
              <a:t> </a:t>
            </a:r>
            <a:r>
              <a:rPr spc="150" dirty="0">
                <a:solidFill>
                  <a:srgbClr val="CC0000"/>
                </a:solidFill>
              </a:rPr>
              <a:t>see</a:t>
            </a:r>
            <a:r>
              <a:rPr spc="40" dirty="0">
                <a:solidFill>
                  <a:srgbClr val="CC0000"/>
                </a:solidFill>
              </a:rPr>
              <a:t> </a:t>
            </a:r>
            <a:r>
              <a:rPr spc="175" dirty="0">
                <a:solidFill>
                  <a:srgbClr val="CC0000"/>
                </a:solidFill>
              </a:rPr>
              <a:t>why.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286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Gener</a:t>
            </a:r>
            <a:r>
              <a:rPr spc="-434" dirty="0"/>
              <a:t>a</a:t>
            </a:r>
            <a:r>
              <a:rPr spc="-295" dirty="0"/>
              <a:t>tions</a:t>
            </a:r>
            <a:r>
              <a:rPr spc="-270" dirty="0"/>
              <a:t> </a:t>
            </a:r>
            <a:r>
              <a:rPr spc="-360" dirty="0"/>
              <a:t>of</a:t>
            </a:r>
            <a:r>
              <a:rPr spc="-270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430" dirty="0"/>
              <a:t>queue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1" name="object 21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6" name="object 26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98925" y="479464"/>
            <a:ext cx="932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Start:</a:t>
            </a:r>
            <a:r>
              <a:rPr sz="2000" spc="-30" dirty="0">
                <a:latin typeface="Cambria"/>
                <a:cs typeface="Cambria"/>
              </a:rPr>
              <a:t> </a:t>
            </a:r>
            <a:r>
              <a:rPr sz="2000" spc="10" dirty="0"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98925" y="1089064"/>
            <a:ext cx="3419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98925" y="2003465"/>
            <a:ext cx="3274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240" dirty="0">
                <a:latin typeface="Cambria"/>
                <a:cs typeface="Cambria"/>
              </a:rPr>
              <a:t>6,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98925" y="2917865"/>
            <a:ext cx="3343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40" dirty="0">
                <a:latin typeface="Cambria"/>
                <a:cs typeface="Cambria"/>
              </a:rPr>
              <a:t>6,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4,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98925" y="3832264"/>
            <a:ext cx="3431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2: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were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done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286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15" dirty="0"/>
              <a:t>Gener</a:t>
            </a:r>
            <a:r>
              <a:rPr spc="-434" dirty="0"/>
              <a:t>a</a:t>
            </a:r>
            <a:r>
              <a:rPr spc="-295" dirty="0"/>
              <a:t>tions</a:t>
            </a:r>
            <a:r>
              <a:rPr spc="-270" dirty="0"/>
              <a:t> </a:t>
            </a:r>
            <a:r>
              <a:rPr spc="-360" dirty="0"/>
              <a:t>of</a:t>
            </a:r>
            <a:r>
              <a:rPr spc="-270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430" dirty="0"/>
              <a:t>queue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8925" y="479464"/>
            <a:ext cx="932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latin typeface="Cambria"/>
                <a:cs typeface="Cambria"/>
              </a:rPr>
              <a:t>Start:</a:t>
            </a:r>
            <a:r>
              <a:rPr sz="2000" spc="-30" dirty="0">
                <a:latin typeface="Cambria"/>
                <a:cs typeface="Cambria"/>
              </a:rPr>
              <a:t> </a:t>
            </a:r>
            <a:r>
              <a:rPr sz="2000" spc="10" dirty="0"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8925" y="1089064"/>
            <a:ext cx="3419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3,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80" dirty="0">
                <a:latin typeface="Cambria"/>
                <a:cs typeface="Cambria"/>
              </a:rPr>
              <a:t>5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8925" y="2003465"/>
            <a:ext cx="3274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" dirty="0">
                <a:latin typeface="Cambria"/>
                <a:cs typeface="Cambria"/>
              </a:rPr>
              <a:t>1,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5,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240" dirty="0">
                <a:latin typeface="Cambria"/>
                <a:cs typeface="Cambria"/>
              </a:rPr>
              <a:t>6,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4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8925" y="2917865"/>
            <a:ext cx="3343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40" dirty="0">
                <a:latin typeface="Cambria"/>
                <a:cs typeface="Cambria"/>
              </a:rPr>
              <a:t>6,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220" dirty="0">
                <a:latin typeface="Cambria"/>
                <a:cs typeface="Cambria"/>
              </a:rPr>
              <a:t>4,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had: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85" dirty="0"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8925" y="3832264"/>
            <a:ext cx="3431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30" dirty="0">
                <a:latin typeface="Cambria"/>
                <a:cs typeface="Cambria"/>
              </a:rPr>
              <a:t>After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fully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processing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2: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10" dirty="0">
                <a:latin typeface="Cambria"/>
                <a:cs typeface="Cambria"/>
              </a:rPr>
              <a:t>were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done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9" name="object 9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3" name="object 13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22" name="object 2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6" name="object 26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74874" y="864199"/>
            <a:ext cx="3499485" cy="4073525"/>
            <a:chOff x="874874" y="864199"/>
            <a:chExt cx="3499485" cy="4073525"/>
          </a:xfrm>
        </p:grpSpPr>
        <p:sp>
          <p:nvSpPr>
            <p:cNvPr id="31" name="object 31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33625" y="2635549"/>
              <a:ext cx="1433830" cy="1873885"/>
            </a:xfrm>
            <a:custGeom>
              <a:avLst/>
              <a:gdLst/>
              <a:ahLst/>
              <a:cxnLst/>
              <a:rect l="l" t="t" r="r" b="b"/>
              <a:pathLst>
                <a:path w="1433829" h="1873885">
                  <a:moveTo>
                    <a:pt x="747599" y="1524699"/>
                  </a:moveTo>
                  <a:lnTo>
                    <a:pt x="750730" y="1477376"/>
                  </a:lnTo>
                  <a:lnTo>
                    <a:pt x="759848" y="1431988"/>
                  </a:lnTo>
                  <a:lnTo>
                    <a:pt x="774546" y="1388950"/>
                  </a:lnTo>
                  <a:lnTo>
                    <a:pt x="794415" y="1348679"/>
                  </a:lnTo>
                  <a:lnTo>
                    <a:pt x="819047" y="1311589"/>
                  </a:lnTo>
                  <a:lnTo>
                    <a:pt x="848033" y="1278096"/>
                  </a:lnTo>
                  <a:lnTo>
                    <a:pt x="880964" y="1248616"/>
                  </a:lnTo>
                  <a:lnTo>
                    <a:pt x="917431" y="1223564"/>
                  </a:lnTo>
                  <a:lnTo>
                    <a:pt x="957027" y="1203356"/>
                  </a:lnTo>
                  <a:lnTo>
                    <a:pt x="999343" y="1188407"/>
                  </a:lnTo>
                  <a:lnTo>
                    <a:pt x="1043970" y="1179133"/>
                  </a:lnTo>
                  <a:lnTo>
                    <a:pt x="1090499" y="1175949"/>
                  </a:lnTo>
                  <a:lnTo>
                    <a:pt x="1144465" y="1180294"/>
                  </a:lnTo>
                  <a:lnTo>
                    <a:pt x="1196615" y="1193069"/>
                  </a:lnTo>
                  <a:lnTo>
                    <a:pt x="1246030" y="1213886"/>
                  </a:lnTo>
                  <a:lnTo>
                    <a:pt x="1291787" y="1242358"/>
                  </a:lnTo>
                  <a:lnTo>
                    <a:pt x="1332967" y="1278096"/>
                  </a:lnTo>
                  <a:lnTo>
                    <a:pt x="1362735" y="1312649"/>
                  </a:lnTo>
                  <a:lnTo>
                    <a:pt x="1387585" y="1350544"/>
                  </a:lnTo>
                  <a:lnTo>
                    <a:pt x="1407298" y="1391239"/>
                  </a:lnTo>
                  <a:lnTo>
                    <a:pt x="1421652" y="1434191"/>
                  </a:lnTo>
                  <a:lnTo>
                    <a:pt x="1430426" y="1478858"/>
                  </a:lnTo>
                  <a:lnTo>
                    <a:pt x="1433399" y="1524699"/>
                  </a:lnTo>
                  <a:lnTo>
                    <a:pt x="1430269" y="1572023"/>
                  </a:lnTo>
                  <a:lnTo>
                    <a:pt x="1421151" y="1617411"/>
                  </a:lnTo>
                  <a:lnTo>
                    <a:pt x="1406453" y="1660449"/>
                  </a:lnTo>
                  <a:lnTo>
                    <a:pt x="1386584" y="1700720"/>
                  </a:lnTo>
                  <a:lnTo>
                    <a:pt x="1361952" y="1737810"/>
                  </a:lnTo>
                  <a:lnTo>
                    <a:pt x="1332966" y="1771303"/>
                  </a:lnTo>
                  <a:lnTo>
                    <a:pt x="1300035" y="1800783"/>
                  </a:lnTo>
                  <a:lnTo>
                    <a:pt x="1263568" y="1825835"/>
                  </a:lnTo>
                  <a:lnTo>
                    <a:pt x="1223972" y="1846043"/>
                  </a:lnTo>
                  <a:lnTo>
                    <a:pt x="1181656" y="1860992"/>
                  </a:lnTo>
                  <a:lnTo>
                    <a:pt x="1137029" y="1870266"/>
                  </a:lnTo>
                  <a:lnTo>
                    <a:pt x="1090499" y="1873449"/>
                  </a:lnTo>
                  <a:lnTo>
                    <a:pt x="1043970" y="1870266"/>
                  </a:lnTo>
                  <a:lnTo>
                    <a:pt x="999343" y="1860992"/>
                  </a:lnTo>
                  <a:lnTo>
                    <a:pt x="957027" y="1846043"/>
                  </a:lnTo>
                  <a:lnTo>
                    <a:pt x="917431" y="1825835"/>
                  </a:lnTo>
                  <a:lnTo>
                    <a:pt x="880964" y="1800783"/>
                  </a:lnTo>
                  <a:lnTo>
                    <a:pt x="848033" y="1771303"/>
                  </a:lnTo>
                  <a:lnTo>
                    <a:pt x="819047" y="1737810"/>
                  </a:lnTo>
                  <a:lnTo>
                    <a:pt x="794415" y="1700720"/>
                  </a:lnTo>
                  <a:lnTo>
                    <a:pt x="774546" y="1660449"/>
                  </a:lnTo>
                  <a:lnTo>
                    <a:pt x="759848" y="1617411"/>
                  </a:lnTo>
                  <a:lnTo>
                    <a:pt x="750730" y="1572023"/>
                  </a:lnTo>
                  <a:lnTo>
                    <a:pt x="747599" y="1524699"/>
                  </a:lnTo>
                  <a:close/>
                </a:path>
                <a:path w="1433829" h="1873885">
                  <a:moveTo>
                    <a:pt x="1213499" y="0"/>
                  </a:moveTo>
                  <a:lnTo>
                    <a:pt x="1090499" y="1175999"/>
                  </a:lnTo>
                </a:path>
                <a:path w="1433829" h="1873885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3924" y="883249"/>
              <a:ext cx="3461385" cy="4035425"/>
            </a:xfrm>
            <a:custGeom>
              <a:avLst/>
              <a:gdLst/>
              <a:ahLst/>
              <a:cxnLst/>
              <a:rect l="l" t="t" r="r" b="b"/>
              <a:pathLst>
                <a:path w="3461385" h="4035425">
                  <a:moveTo>
                    <a:pt x="0" y="918849"/>
                  </a:moveTo>
                  <a:lnTo>
                    <a:pt x="1154399" y="3847149"/>
                  </a:lnTo>
                </a:path>
                <a:path w="3461385" h="4035425">
                  <a:moveTo>
                    <a:pt x="1243649" y="189412"/>
                  </a:moveTo>
                  <a:lnTo>
                    <a:pt x="2437949" y="4025512"/>
                  </a:lnTo>
                </a:path>
                <a:path w="3461385" h="4035425">
                  <a:moveTo>
                    <a:pt x="2200749" y="0"/>
                  </a:moveTo>
                  <a:lnTo>
                    <a:pt x="3461049" y="40349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56824" y="4389790"/>
            <a:ext cx="735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0" dirty="0">
                <a:solidFill>
                  <a:srgbClr val="FF00FF"/>
                </a:solidFill>
                <a:latin typeface="Cambria"/>
                <a:cs typeface="Cambria"/>
              </a:rPr>
              <a:t>dist</a:t>
            </a:r>
            <a:r>
              <a:rPr sz="2000" b="1" spc="-45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2000" b="1" spc="125" dirty="0">
                <a:solidFill>
                  <a:srgbClr val="FF00FF"/>
                </a:solidFill>
                <a:latin typeface="Cambria"/>
                <a:cs typeface="Cambria"/>
              </a:rPr>
              <a:t>0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8450" y="4488515"/>
            <a:ext cx="142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70" dirty="0">
                <a:solidFill>
                  <a:srgbClr val="FF00FF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05133" y="3934317"/>
            <a:ext cx="28384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  <a:p>
            <a:pPr marL="116839">
              <a:lnSpc>
                <a:spcPct val="100000"/>
              </a:lnSpc>
              <a:spcBef>
                <a:spcPts val="2590"/>
              </a:spcBef>
            </a:pPr>
            <a:r>
              <a:rPr sz="2000" b="1" spc="25" dirty="0">
                <a:solidFill>
                  <a:srgbClr val="FF00F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95925" y="4300665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5" dirty="0">
                <a:solidFill>
                  <a:srgbClr val="FF00F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2270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Shortest</a:t>
            </a:r>
            <a:r>
              <a:rPr spc="-270" dirty="0"/>
              <a:t> </a:t>
            </a:r>
            <a:r>
              <a:rPr spc="-295" dirty="0"/>
              <a:t>Distances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4246" y="415197"/>
            <a:ext cx="398652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00" dirty="0">
                <a:latin typeface="Cambria"/>
                <a:cs typeface="Cambria"/>
              </a:rPr>
              <a:t>Create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a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with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just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the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starting </a:t>
            </a:r>
            <a:r>
              <a:rPr sz="1600" spc="-33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vertex.</a:t>
            </a:r>
            <a:endParaRPr sz="1600">
              <a:latin typeface="Cambria"/>
              <a:cs typeface="Cambria"/>
            </a:endParaRPr>
          </a:p>
          <a:p>
            <a:pPr marL="363855" marR="32384" indent="-351790">
              <a:lnSpc>
                <a:spcPct val="100000"/>
              </a:lnSpc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45" dirty="0">
                <a:latin typeface="Cambria"/>
                <a:cs typeface="Cambria"/>
              </a:rPr>
              <a:t>Mark </a:t>
            </a:r>
            <a:r>
              <a:rPr sz="1600" spc="120" dirty="0">
                <a:latin typeface="Cambria"/>
                <a:cs typeface="Cambria"/>
              </a:rPr>
              <a:t>the starting </a:t>
            </a:r>
            <a:r>
              <a:rPr sz="1600" spc="105" dirty="0">
                <a:latin typeface="Cambria"/>
                <a:cs typeface="Cambria"/>
              </a:rPr>
              <a:t>vertex </a:t>
            </a:r>
            <a:r>
              <a:rPr sz="1600" spc="114" dirty="0">
                <a:latin typeface="Cambria"/>
                <a:cs typeface="Cambria"/>
              </a:rPr>
              <a:t>as 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150" dirty="0">
                <a:latin typeface="Cambria"/>
                <a:cs typeface="Cambria"/>
              </a:rPr>
              <a:t>INSERTED,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30" dirty="0">
                <a:latin typeface="Cambria"/>
                <a:cs typeface="Cambria"/>
              </a:rPr>
              <a:t>and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set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its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0" dirty="0">
                <a:latin typeface="Cambria"/>
                <a:cs typeface="Cambria"/>
              </a:rPr>
              <a:t>distance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to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0.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4246" y="1634396"/>
            <a:ext cx="2210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14" dirty="0">
                <a:latin typeface="Cambria"/>
                <a:cs typeface="Cambria"/>
              </a:rPr>
              <a:t>Set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45" dirty="0">
                <a:latin typeface="Cambria"/>
                <a:cs typeface="Cambria"/>
              </a:rPr>
              <a:t>roundNum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55" dirty="0">
                <a:latin typeface="Cambria"/>
                <a:cs typeface="Cambria"/>
              </a:rPr>
              <a:t>=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-45" dirty="0">
                <a:latin typeface="Cambria"/>
                <a:cs typeface="Cambria"/>
              </a:rPr>
              <a:t>1.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6" name="object 6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0" name="object 10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5" name="object 15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19" name="object 19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3" name="object 23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3792449"/>
            <a:ext cx="723900" cy="735965"/>
            <a:chOff x="3362175" y="3792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05133" y="39343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33625" y="2635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2270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Shortest</a:t>
            </a:r>
            <a:r>
              <a:rPr spc="-270" dirty="0"/>
              <a:t> </a:t>
            </a:r>
            <a:r>
              <a:rPr spc="-295" dirty="0"/>
              <a:t>Distances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64246" y="415197"/>
            <a:ext cx="398652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00" dirty="0">
                <a:latin typeface="Cambria"/>
                <a:cs typeface="Cambria"/>
              </a:rPr>
              <a:t>Create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a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with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just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the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starting </a:t>
            </a:r>
            <a:r>
              <a:rPr sz="1600" spc="-33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vertex.</a:t>
            </a:r>
            <a:endParaRPr sz="1600">
              <a:latin typeface="Cambria"/>
              <a:cs typeface="Cambria"/>
            </a:endParaRPr>
          </a:p>
          <a:p>
            <a:pPr marL="363855" marR="32384" indent="-351790">
              <a:lnSpc>
                <a:spcPct val="100000"/>
              </a:lnSpc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45" dirty="0">
                <a:latin typeface="Cambria"/>
                <a:cs typeface="Cambria"/>
              </a:rPr>
              <a:t>Mark </a:t>
            </a:r>
            <a:r>
              <a:rPr sz="1600" spc="120" dirty="0">
                <a:latin typeface="Cambria"/>
                <a:cs typeface="Cambria"/>
              </a:rPr>
              <a:t>the starting </a:t>
            </a:r>
            <a:r>
              <a:rPr sz="1600" spc="105" dirty="0">
                <a:latin typeface="Cambria"/>
                <a:cs typeface="Cambria"/>
              </a:rPr>
              <a:t>vertex </a:t>
            </a:r>
            <a:r>
              <a:rPr sz="1600" spc="114" dirty="0">
                <a:latin typeface="Cambria"/>
                <a:cs typeface="Cambria"/>
              </a:rPr>
              <a:t>as </a:t>
            </a:r>
            <a:r>
              <a:rPr sz="1600" spc="120" dirty="0">
                <a:latin typeface="Cambria"/>
                <a:cs typeface="Cambria"/>
              </a:rPr>
              <a:t> </a:t>
            </a:r>
            <a:r>
              <a:rPr sz="1600" spc="150" dirty="0">
                <a:latin typeface="Cambria"/>
                <a:cs typeface="Cambria"/>
              </a:rPr>
              <a:t>INSERTED,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30" dirty="0">
                <a:latin typeface="Cambria"/>
                <a:cs typeface="Cambria"/>
              </a:rPr>
              <a:t>and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set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its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0" dirty="0">
                <a:latin typeface="Cambria"/>
                <a:cs typeface="Cambria"/>
              </a:rPr>
              <a:t>distance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to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0.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4246" y="1634396"/>
            <a:ext cx="2210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14" dirty="0">
                <a:latin typeface="Cambria"/>
                <a:cs typeface="Cambria"/>
              </a:rPr>
              <a:t>Set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45" dirty="0">
                <a:latin typeface="Cambria"/>
                <a:cs typeface="Cambria"/>
              </a:rPr>
              <a:t>roundNum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55" dirty="0">
                <a:latin typeface="Cambria"/>
                <a:cs typeface="Cambria"/>
              </a:rPr>
              <a:t>=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-45" dirty="0">
                <a:latin typeface="Cambria"/>
                <a:cs typeface="Cambria"/>
              </a:rPr>
              <a:t>1.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4246" y="2122076"/>
            <a:ext cx="2519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63855" algn="l"/>
                <a:tab pos="364490" algn="l"/>
              </a:tabLst>
            </a:pPr>
            <a:r>
              <a:rPr sz="1600" spc="105" dirty="0">
                <a:latin typeface="Cambria"/>
                <a:cs typeface="Cambria"/>
              </a:rPr>
              <a:t>Repeat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the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following: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1446" y="2365916"/>
            <a:ext cx="364109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Tahoma"/>
              <a:buChar char="○"/>
              <a:tabLst>
                <a:tab pos="363855" algn="l"/>
                <a:tab pos="364490" algn="l"/>
              </a:tabLst>
            </a:pPr>
            <a:r>
              <a:rPr sz="1600" spc="100" dirty="0">
                <a:latin typeface="Cambria"/>
                <a:cs typeface="Cambria"/>
              </a:rPr>
              <a:t>Create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a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new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35" dirty="0">
                <a:latin typeface="Cambria"/>
                <a:cs typeface="Cambria"/>
              </a:rPr>
              <a:t>empty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queue.</a:t>
            </a:r>
            <a:endParaRPr sz="1600">
              <a:latin typeface="Cambria"/>
              <a:cs typeface="Cambria"/>
            </a:endParaRPr>
          </a:p>
          <a:p>
            <a:pPr marL="363855" marR="121920" indent="-351790">
              <a:lnSpc>
                <a:spcPct val="100000"/>
              </a:lnSpc>
              <a:buFont typeface="Tahoma"/>
              <a:buChar char="○"/>
              <a:tabLst>
                <a:tab pos="363855" algn="l"/>
                <a:tab pos="364490" algn="l"/>
              </a:tabLst>
            </a:pPr>
            <a:r>
              <a:rPr sz="1600" spc="105" dirty="0">
                <a:latin typeface="Cambria"/>
                <a:cs typeface="Cambria"/>
              </a:rPr>
              <a:t>For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each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value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in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the</a:t>
            </a:r>
            <a:r>
              <a:rPr sz="1600" spc="2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old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queue, </a:t>
            </a:r>
            <a:r>
              <a:rPr sz="1600" spc="-335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in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order:</a:t>
            </a:r>
            <a:endParaRPr sz="1600">
              <a:latin typeface="Cambria"/>
              <a:cs typeface="Cambria"/>
            </a:endParaRPr>
          </a:p>
          <a:p>
            <a:pPr marL="821055" marR="5080" lvl="1" indent="-351790">
              <a:lnSpc>
                <a:spcPct val="100000"/>
              </a:lnSpc>
              <a:buFont typeface="Tahoma"/>
              <a:buChar char="■"/>
              <a:tabLst>
                <a:tab pos="821055" algn="l"/>
                <a:tab pos="821690" algn="l"/>
              </a:tabLst>
            </a:pPr>
            <a:r>
              <a:rPr sz="1600" spc="110" dirty="0">
                <a:latin typeface="Cambria"/>
                <a:cs typeface="Cambria"/>
              </a:rPr>
              <a:t>Process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95" dirty="0">
                <a:latin typeface="Cambria"/>
                <a:cs typeface="Cambria"/>
              </a:rPr>
              <a:t>it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as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before,</a:t>
            </a:r>
            <a:r>
              <a:rPr sz="1600" spc="20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putting </a:t>
            </a:r>
            <a:r>
              <a:rPr sz="1600" spc="-33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its </a:t>
            </a:r>
            <a:r>
              <a:rPr sz="1600" spc="170" dirty="0">
                <a:latin typeface="Cambria"/>
                <a:cs typeface="Cambria"/>
              </a:rPr>
              <a:t>non-INSERTED </a:t>
            </a:r>
            <a:r>
              <a:rPr sz="1600" spc="17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neighbors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25" dirty="0">
                <a:latin typeface="Cambria"/>
                <a:cs typeface="Cambria"/>
              </a:rPr>
              <a:t>in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the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20" dirty="0">
                <a:latin typeface="Cambria"/>
                <a:cs typeface="Cambria"/>
              </a:rPr>
              <a:t>new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queue.</a:t>
            </a:r>
            <a:endParaRPr sz="1600">
              <a:latin typeface="Cambria"/>
              <a:cs typeface="Cambria"/>
            </a:endParaRPr>
          </a:p>
          <a:p>
            <a:pPr marL="821055" marR="810260" lvl="1" indent="-351790">
              <a:lnSpc>
                <a:spcPct val="100000"/>
              </a:lnSpc>
              <a:buFont typeface="Tahoma"/>
              <a:buChar char="■"/>
              <a:tabLst>
                <a:tab pos="821055" algn="l"/>
                <a:tab pos="821690" algn="l"/>
              </a:tabLst>
            </a:pPr>
            <a:r>
              <a:rPr sz="1600" spc="110" dirty="0">
                <a:latin typeface="Cambria"/>
                <a:cs typeface="Cambria"/>
              </a:rPr>
              <a:t>Label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its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10" dirty="0">
                <a:latin typeface="Cambria"/>
                <a:cs typeface="Cambria"/>
              </a:rPr>
              <a:t>distance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14" dirty="0">
                <a:latin typeface="Cambria"/>
                <a:cs typeface="Cambria"/>
              </a:rPr>
              <a:t>as </a:t>
            </a:r>
            <a:r>
              <a:rPr sz="1600" spc="-335" dirty="0">
                <a:latin typeface="Cambria"/>
                <a:cs typeface="Cambria"/>
              </a:rPr>
              <a:t> </a:t>
            </a:r>
            <a:r>
              <a:rPr sz="1600" spc="140" dirty="0">
                <a:latin typeface="Cambria"/>
                <a:cs typeface="Cambria"/>
              </a:rPr>
              <a:t>roundNum.</a:t>
            </a:r>
            <a:endParaRPr sz="1600">
              <a:latin typeface="Cambria"/>
              <a:cs typeface="Cambria"/>
            </a:endParaRPr>
          </a:p>
          <a:p>
            <a:pPr marL="363855" indent="-351790">
              <a:lnSpc>
                <a:spcPct val="100000"/>
              </a:lnSpc>
              <a:buFont typeface="Tahoma"/>
              <a:buChar char="○"/>
              <a:tabLst>
                <a:tab pos="363855" algn="l"/>
                <a:tab pos="364490" algn="l"/>
              </a:tabLst>
            </a:pPr>
            <a:r>
              <a:rPr sz="1600" spc="130" dirty="0">
                <a:latin typeface="Cambria"/>
                <a:cs typeface="Cambria"/>
              </a:rPr>
              <a:t>Increment</a:t>
            </a:r>
            <a:r>
              <a:rPr sz="1600" dirty="0">
                <a:latin typeface="Cambria"/>
                <a:cs typeface="Cambria"/>
              </a:rPr>
              <a:t> </a:t>
            </a:r>
            <a:r>
              <a:rPr sz="1600" spc="140" dirty="0">
                <a:latin typeface="Cambria"/>
                <a:cs typeface="Cambria"/>
              </a:rPr>
              <a:t>roundNum.</a:t>
            </a:r>
            <a:endParaRPr sz="1600">
              <a:latin typeface="Cambria"/>
              <a:cs typeface="Cambria"/>
            </a:endParaRPr>
          </a:p>
          <a:p>
            <a:pPr marL="363855" indent="-351790">
              <a:lnSpc>
                <a:spcPct val="100000"/>
              </a:lnSpc>
              <a:buFont typeface="Tahoma"/>
              <a:buChar char="○"/>
              <a:tabLst>
                <a:tab pos="363855" algn="l"/>
                <a:tab pos="364490" algn="l"/>
              </a:tabLst>
            </a:pPr>
            <a:r>
              <a:rPr sz="1600" spc="125" dirty="0">
                <a:latin typeface="Cambria"/>
                <a:cs typeface="Cambria"/>
              </a:rPr>
              <a:t>New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55" dirty="0">
                <a:latin typeface="Cambria"/>
                <a:cs typeface="Cambria"/>
              </a:rPr>
              <a:t>=</a:t>
            </a:r>
            <a:r>
              <a:rPr sz="1600" spc="10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old</a:t>
            </a:r>
            <a:r>
              <a:rPr sz="1600" spc="15" dirty="0">
                <a:latin typeface="Cambria"/>
                <a:cs typeface="Cambria"/>
              </a:rPr>
              <a:t> </a:t>
            </a:r>
            <a:r>
              <a:rPr sz="1600" spc="105" dirty="0">
                <a:latin typeface="Cambria"/>
                <a:cs typeface="Cambria"/>
              </a:rPr>
              <a:t>queue.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45475" y="1159549"/>
            <a:ext cx="723900" cy="735965"/>
            <a:chOff x="2645475" y="115954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4525" y="1178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85132" y="130141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53550" y="1508299"/>
            <a:ext cx="1947545" cy="2425065"/>
            <a:chOff x="1553550" y="1508299"/>
            <a:chExt cx="1947545" cy="2425065"/>
          </a:xfrm>
        </p:grpSpPr>
        <p:sp>
          <p:nvSpPr>
            <p:cNvPr id="12" name="object 12"/>
            <p:cNvSpPr/>
            <p:nvPr/>
          </p:nvSpPr>
          <p:spPr>
            <a:xfrm>
              <a:off x="2157825" y="1527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2600" y="1876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30177" y="19989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9950" y="3310099"/>
            <a:ext cx="723900" cy="735965"/>
            <a:chOff x="629950" y="33100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9000" y="3329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86771" y="34519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29274" y="3443699"/>
            <a:ext cx="723900" cy="735965"/>
            <a:chOff x="2029274" y="3443699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48324" y="3462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280485" y="35855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2983" y="1918999"/>
            <a:ext cx="3236595" cy="1911985"/>
            <a:chOff x="972983" y="1918999"/>
            <a:chExt cx="3236595" cy="1911985"/>
          </a:xfrm>
        </p:grpSpPr>
        <p:sp>
          <p:nvSpPr>
            <p:cNvPr id="25" name="object 25"/>
            <p:cNvSpPr/>
            <p:nvPr/>
          </p:nvSpPr>
          <p:spPr>
            <a:xfrm>
              <a:off x="992033" y="2471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4225" y="1938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35725" y="20608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4874" y="864199"/>
            <a:ext cx="3499485" cy="4073525"/>
            <a:chOff x="874874" y="864199"/>
            <a:chExt cx="3499485" cy="4073525"/>
          </a:xfrm>
        </p:grpSpPr>
        <p:sp>
          <p:nvSpPr>
            <p:cNvPr id="30" name="object 30"/>
            <p:cNvSpPr/>
            <p:nvPr/>
          </p:nvSpPr>
          <p:spPr>
            <a:xfrm>
              <a:off x="3381225" y="3811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33625" y="2635549"/>
              <a:ext cx="1433830" cy="1873885"/>
            </a:xfrm>
            <a:custGeom>
              <a:avLst/>
              <a:gdLst/>
              <a:ahLst/>
              <a:cxnLst/>
              <a:rect l="l" t="t" r="r" b="b"/>
              <a:pathLst>
                <a:path w="1433829" h="1873885">
                  <a:moveTo>
                    <a:pt x="747599" y="1524699"/>
                  </a:moveTo>
                  <a:lnTo>
                    <a:pt x="750730" y="1477376"/>
                  </a:lnTo>
                  <a:lnTo>
                    <a:pt x="759848" y="1431988"/>
                  </a:lnTo>
                  <a:lnTo>
                    <a:pt x="774546" y="1388950"/>
                  </a:lnTo>
                  <a:lnTo>
                    <a:pt x="794415" y="1348679"/>
                  </a:lnTo>
                  <a:lnTo>
                    <a:pt x="819047" y="1311589"/>
                  </a:lnTo>
                  <a:lnTo>
                    <a:pt x="848033" y="1278096"/>
                  </a:lnTo>
                  <a:lnTo>
                    <a:pt x="880964" y="1248616"/>
                  </a:lnTo>
                  <a:lnTo>
                    <a:pt x="917431" y="1223564"/>
                  </a:lnTo>
                  <a:lnTo>
                    <a:pt x="957027" y="1203356"/>
                  </a:lnTo>
                  <a:lnTo>
                    <a:pt x="999343" y="1188407"/>
                  </a:lnTo>
                  <a:lnTo>
                    <a:pt x="1043970" y="1179133"/>
                  </a:lnTo>
                  <a:lnTo>
                    <a:pt x="1090499" y="1175949"/>
                  </a:lnTo>
                  <a:lnTo>
                    <a:pt x="1144465" y="1180294"/>
                  </a:lnTo>
                  <a:lnTo>
                    <a:pt x="1196615" y="1193069"/>
                  </a:lnTo>
                  <a:lnTo>
                    <a:pt x="1246030" y="1213886"/>
                  </a:lnTo>
                  <a:lnTo>
                    <a:pt x="1291787" y="1242358"/>
                  </a:lnTo>
                  <a:lnTo>
                    <a:pt x="1332967" y="1278096"/>
                  </a:lnTo>
                  <a:lnTo>
                    <a:pt x="1362735" y="1312649"/>
                  </a:lnTo>
                  <a:lnTo>
                    <a:pt x="1387585" y="1350544"/>
                  </a:lnTo>
                  <a:lnTo>
                    <a:pt x="1407298" y="1391239"/>
                  </a:lnTo>
                  <a:lnTo>
                    <a:pt x="1421652" y="1434191"/>
                  </a:lnTo>
                  <a:lnTo>
                    <a:pt x="1430426" y="1478858"/>
                  </a:lnTo>
                  <a:lnTo>
                    <a:pt x="1433399" y="1524699"/>
                  </a:lnTo>
                  <a:lnTo>
                    <a:pt x="1430269" y="1572023"/>
                  </a:lnTo>
                  <a:lnTo>
                    <a:pt x="1421151" y="1617411"/>
                  </a:lnTo>
                  <a:lnTo>
                    <a:pt x="1406453" y="1660449"/>
                  </a:lnTo>
                  <a:lnTo>
                    <a:pt x="1386584" y="1700720"/>
                  </a:lnTo>
                  <a:lnTo>
                    <a:pt x="1361952" y="1737810"/>
                  </a:lnTo>
                  <a:lnTo>
                    <a:pt x="1332966" y="1771303"/>
                  </a:lnTo>
                  <a:lnTo>
                    <a:pt x="1300035" y="1800783"/>
                  </a:lnTo>
                  <a:lnTo>
                    <a:pt x="1263568" y="1825835"/>
                  </a:lnTo>
                  <a:lnTo>
                    <a:pt x="1223972" y="1846043"/>
                  </a:lnTo>
                  <a:lnTo>
                    <a:pt x="1181656" y="1860992"/>
                  </a:lnTo>
                  <a:lnTo>
                    <a:pt x="1137029" y="1870266"/>
                  </a:lnTo>
                  <a:lnTo>
                    <a:pt x="1090499" y="1873449"/>
                  </a:lnTo>
                  <a:lnTo>
                    <a:pt x="1043970" y="1870266"/>
                  </a:lnTo>
                  <a:lnTo>
                    <a:pt x="999343" y="1860992"/>
                  </a:lnTo>
                  <a:lnTo>
                    <a:pt x="957027" y="1846043"/>
                  </a:lnTo>
                  <a:lnTo>
                    <a:pt x="917431" y="1825835"/>
                  </a:lnTo>
                  <a:lnTo>
                    <a:pt x="880964" y="1800783"/>
                  </a:lnTo>
                  <a:lnTo>
                    <a:pt x="848033" y="1771303"/>
                  </a:lnTo>
                  <a:lnTo>
                    <a:pt x="819047" y="1737810"/>
                  </a:lnTo>
                  <a:lnTo>
                    <a:pt x="794415" y="1700720"/>
                  </a:lnTo>
                  <a:lnTo>
                    <a:pt x="774546" y="1660449"/>
                  </a:lnTo>
                  <a:lnTo>
                    <a:pt x="759848" y="1617411"/>
                  </a:lnTo>
                  <a:lnTo>
                    <a:pt x="750730" y="1572023"/>
                  </a:lnTo>
                  <a:lnTo>
                    <a:pt x="747599" y="1524699"/>
                  </a:lnTo>
                  <a:close/>
                </a:path>
                <a:path w="1433829" h="1873885">
                  <a:moveTo>
                    <a:pt x="1213499" y="0"/>
                  </a:moveTo>
                  <a:lnTo>
                    <a:pt x="1090499" y="1175999"/>
                  </a:lnTo>
                </a:path>
                <a:path w="1433829" h="1873885">
                  <a:moveTo>
                    <a:pt x="747599" y="1524699"/>
                  </a:moveTo>
                  <a:lnTo>
                    <a:pt x="0" y="1422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93924" y="883249"/>
              <a:ext cx="3461385" cy="4035425"/>
            </a:xfrm>
            <a:custGeom>
              <a:avLst/>
              <a:gdLst/>
              <a:ahLst/>
              <a:cxnLst/>
              <a:rect l="l" t="t" r="r" b="b"/>
              <a:pathLst>
                <a:path w="3461385" h="4035425">
                  <a:moveTo>
                    <a:pt x="0" y="918849"/>
                  </a:moveTo>
                  <a:lnTo>
                    <a:pt x="1154399" y="3847149"/>
                  </a:lnTo>
                </a:path>
                <a:path w="3461385" h="4035425">
                  <a:moveTo>
                    <a:pt x="1243649" y="189412"/>
                  </a:moveTo>
                  <a:lnTo>
                    <a:pt x="2437949" y="4025512"/>
                  </a:lnTo>
                </a:path>
                <a:path w="3461385" h="4035425">
                  <a:moveTo>
                    <a:pt x="2200749" y="0"/>
                  </a:moveTo>
                  <a:lnTo>
                    <a:pt x="3461049" y="40349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56824" y="4389790"/>
            <a:ext cx="735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0" dirty="0">
                <a:solidFill>
                  <a:srgbClr val="FF00FF"/>
                </a:solidFill>
                <a:latin typeface="Cambria"/>
                <a:cs typeface="Cambria"/>
              </a:rPr>
              <a:t>dist</a:t>
            </a:r>
            <a:r>
              <a:rPr sz="2000" b="1" spc="-45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2000" b="1" spc="125" dirty="0">
                <a:solidFill>
                  <a:srgbClr val="FF00FF"/>
                </a:solidFill>
                <a:latin typeface="Cambria"/>
                <a:cs typeface="Cambria"/>
              </a:rPr>
              <a:t>0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08450" y="4488515"/>
            <a:ext cx="142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70" dirty="0">
                <a:solidFill>
                  <a:srgbClr val="FF00FF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5133" y="3934317"/>
            <a:ext cx="283845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  <a:p>
            <a:pPr marL="116839">
              <a:lnSpc>
                <a:spcPct val="100000"/>
              </a:lnSpc>
              <a:spcBef>
                <a:spcPts val="2590"/>
              </a:spcBef>
            </a:pPr>
            <a:r>
              <a:rPr sz="2000" b="1" spc="25" dirty="0">
                <a:solidFill>
                  <a:srgbClr val="FF00FF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95925" y="4300665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5" dirty="0">
                <a:solidFill>
                  <a:srgbClr val="FF00FF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0982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N</a:t>
            </a:r>
            <a:r>
              <a:rPr spc="-405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340" dirty="0"/>
              <a:t>you're</a:t>
            </a:r>
            <a:r>
              <a:rPr spc="-270" dirty="0"/>
              <a:t> </a:t>
            </a:r>
            <a:r>
              <a:rPr spc="-400" dirty="0"/>
              <a:t>equipped</a:t>
            </a:r>
            <a:r>
              <a:rPr spc="-270" dirty="0"/>
              <a:t> </a:t>
            </a:r>
            <a:r>
              <a:rPr spc="-325" dirty="0"/>
              <a:t>for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6875" y="1384849"/>
            <a:ext cx="7388225" cy="3264535"/>
            <a:chOff x="1306875" y="1384849"/>
            <a:chExt cx="7388225" cy="3264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6875" y="1946825"/>
              <a:ext cx="6010274" cy="1704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4400" y="1384849"/>
              <a:ext cx="5210141" cy="1186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8400" y="3572887"/>
              <a:ext cx="5086349" cy="1076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7834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0" dirty="0"/>
              <a:t>The</a:t>
            </a:r>
            <a:r>
              <a:rPr spc="-270" dirty="0"/>
              <a:t> </a:t>
            </a:r>
            <a:r>
              <a:rPr spc="-310" dirty="0"/>
              <a:t>Diver</a:t>
            </a:r>
            <a:r>
              <a:rPr spc="-350" dirty="0"/>
              <a:t>g</a:t>
            </a:r>
            <a:r>
              <a:rPr spc="-395" dirty="0"/>
              <a:t>ent</a:t>
            </a:r>
            <a:r>
              <a:rPr spc="-270" dirty="0"/>
              <a:t> </a:t>
            </a:r>
            <a:r>
              <a:rPr spc="-360" dirty="0"/>
              <a:t>Hun</a:t>
            </a:r>
            <a:r>
              <a:rPr spc="-325" dirty="0"/>
              <a:t>g</a:t>
            </a:r>
            <a:r>
              <a:rPr spc="-360" dirty="0"/>
              <a:t>er</a:t>
            </a:r>
            <a:r>
              <a:rPr spc="-270" dirty="0"/>
              <a:t> </a:t>
            </a:r>
            <a:r>
              <a:rPr spc="-415" dirty="0"/>
              <a:t>Maze!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133" y="1199072"/>
            <a:ext cx="7654290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 marR="220345" indent="-374650" algn="just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87350" algn="l"/>
              </a:tabLst>
            </a:pPr>
            <a:r>
              <a:rPr sz="1900" spc="145" dirty="0">
                <a:latin typeface="Cambria"/>
                <a:cs typeface="Cambria"/>
              </a:rPr>
              <a:t>You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and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your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partner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have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been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0" dirty="0">
                <a:latin typeface="Cambria"/>
                <a:cs typeface="Cambria"/>
              </a:rPr>
              <a:t>trapped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50" dirty="0">
                <a:latin typeface="Cambria"/>
                <a:cs typeface="Cambria"/>
              </a:rPr>
              <a:t>in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a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85" dirty="0">
                <a:latin typeface="Cambria"/>
                <a:cs typeface="Cambria"/>
              </a:rPr>
              <a:t>maze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with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two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ﬂoors.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(Think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65" dirty="0">
                <a:latin typeface="Cambria"/>
                <a:cs typeface="Cambria"/>
              </a:rPr>
              <a:t>of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85" dirty="0">
                <a:latin typeface="Cambria"/>
                <a:cs typeface="Cambria"/>
              </a:rPr>
              <a:t>them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as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being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superimposed,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50" dirty="0">
                <a:latin typeface="Cambria"/>
                <a:cs typeface="Cambria"/>
              </a:rPr>
              <a:t>one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atop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the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other.)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ahoma"/>
              <a:buChar char="●"/>
            </a:pPr>
            <a:endParaRPr sz="1900">
              <a:latin typeface="Cambria"/>
              <a:cs typeface="Cambria"/>
            </a:endParaRPr>
          </a:p>
          <a:p>
            <a:pPr marL="386715" marR="5080" indent="-374650">
              <a:lnSpc>
                <a:spcPct val="100000"/>
              </a:lnSpc>
              <a:buFont typeface="Tahoma"/>
              <a:buChar char="●"/>
              <a:tabLst>
                <a:tab pos="386715" algn="l"/>
                <a:tab pos="387350" algn="l"/>
              </a:tabLst>
            </a:pPr>
            <a:r>
              <a:rPr sz="1900" spc="145" dirty="0">
                <a:latin typeface="Cambria"/>
                <a:cs typeface="Cambria"/>
              </a:rPr>
              <a:t>You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each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start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50" dirty="0">
                <a:latin typeface="Cambria"/>
                <a:cs typeface="Cambria"/>
              </a:rPr>
              <a:t>in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the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14" dirty="0">
                <a:latin typeface="Cambria"/>
                <a:cs typeface="Cambria"/>
              </a:rPr>
              <a:t>lower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left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corner,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but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70" dirty="0">
                <a:latin typeface="Cambria"/>
                <a:cs typeface="Cambria"/>
              </a:rPr>
              <a:t>on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0" dirty="0">
                <a:latin typeface="Cambria"/>
                <a:cs typeface="Cambria"/>
              </a:rPr>
              <a:t>separate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ﬂoors. </a:t>
            </a:r>
            <a:r>
              <a:rPr sz="1900" spc="-405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You </a:t>
            </a:r>
            <a:r>
              <a:rPr sz="1900" spc="105" dirty="0">
                <a:latin typeface="Cambria"/>
                <a:cs typeface="Cambria"/>
              </a:rPr>
              <a:t>are </a:t>
            </a:r>
            <a:r>
              <a:rPr sz="1900" spc="145" dirty="0">
                <a:latin typeface="Cambria"/>
                <a:cs typeface="Cambria"/>
              </a:rPr>
              <a:t>each </a:t>
            </a:r>
            <a:r>
              <a:rPr sz="1900" spc="140" dirty="0">
                <a:latin typeface="Cambria"/>
                <a:cs typeface="Cambria"/>
              </a:rPr>
              <a:t>trying </a:t>
            </a:r>
            <a:r>
              <a:rPr sz="1900" spc="135" dirty="0">
                <a:latin typeface="Cambria"/>
                <a:cs typeface="Cambria"/>
              </a:rPr>
              <a:t>to </a:t>
            </a:r>
            <a:r>
              <a:rPr sz="1900" spc="150" dirty="0">
                <a:latin typeface="Cambria"/>
                <a:cs typeface="Cambria"/>
              </a:rPr>
              <a:t>get </a:t>
            </a:r>
            <a:r>
              <a:rPr sz="1900" spc="135" dirty="0">
                <a:latin typeface="Cambria"/>
                <a:cs typeface="Cambria"/>
              </a:rPr>
              <a:t>to </a:t>
            </a:r>
            <a:r>
              <a:rPr sz="1900" spc="145" dirty="0">
                <a:latin typeface="Cambria"/>
                <a:cs typeface="Cambria"/>
              </a:rPr>
              <a:t>the </a:t>
            </a:r>
            <a:r>
              <a:rPr sz="1900" spc="120" dirty="0">
                <a:latin typeface="Cambria"/>
                <a:cs typeface="Cambria"/>
              </a:rPr>
              <a:t>upper </a:t>
            </a:r>
            <a:r>
              <a:rPr sz="1900" spc="145" dirty="0">
                <a:latin typeface="Cambria"/>
                <a:cs typeface="Cambria"/>
              </a:rPr>
              <a:t>right </a:t>
            </a:r>
            <a:r>
              <a:rPr sz="1900" spc="125" dirty="0">
                <a:latin typeface="Cambria"/>
                <a:cs typeface="Cambria"/>
              </a:rPr>
              <a:t>corner </a:t>
            </a:r>
            <a:r>
              <a:rPr sz="1900" spc="165" dirty="0">
                <a:latin typeface="Cambria"/>
                <a:cs typeface="Cambria"/>
              </a:rPr>
              <a:t>of </a:t>
            </a:r>
            <a:r>
              <a:rPr sz="1900" spc="125" dirty="0">
                <a:latin typeface="Cambria"/>
                <a:cs typeface="Cambria"/>
              </a:rPr>
              <a:t>your </a:t>
            </a:r>
            <a:r>
              <a:rPr sz="1900" spc="130" dirty="0">
                <a:latin typeface="Cambria"/>
                <a:cs typeface="Cambria"/>
              </a:rPr>
              <a:t> </a:t>
            </a:r>
            <a:r>
              <a:rPr sz="1900" spc="150" dirty="0">
                <a:latin typeface="Cambria"/>
                <a:cs typeface="Cambria"/>
              </a:rPr>
              <a:t>ﬂoor…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1900">
              <a:latin typeface="Cambria"/>
              <a:cs typeface="Cambria"/>
            </a:endParaRPr>
          </a:p>
          <a:p>
            <a:pPr marL="386715" marR="39370" indent="-374650">
              <a:lnSpc>
                <a:spcPct val="100000"/>
              </a:lnSpc>
              <a:buFont typeface="Tahoma"/>
              <a:buChar char="●"/>
              <a:tabLst>
                <a:tab pos="386715" algn="l"/>
                <a:tab pos="387350" algn="l"/>
              </a:tabLst>
            </a:pPr>
            <a:r>
              <a:rPr sz="1900" spc="114" dirty="0">
                <a:latin typeface="Cambria"/>
                <a:cs typeface="Cambria"/>
              </a:rPr>
              <a:t>…but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you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always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have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to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stay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within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i="1" spc="70" dirty="0">
                <a:latin typeface="Cambria"/>
                <a:cs typeface="Cambria"/>
              </a:rPr>
              <a:t>k</a:t>
            </a:r>
            <a:r>
              <a:rPr sz="1900" i="1" spc="30" dirty="0">
                <a:latin typeface="Cambria"/>
                <a:cs typeface="Cambria"/>
              </a:rPr>
              <a:t> </a:t>
            </a:r>
            <a:r>
              <a:rPr sz="1900" spc="165" dirty="0">
                <a:latin typeface="Cambria"/>
                <a:cs typeface="Cambria"/>
              </a:rPr>
              <a:t>moves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65" dirty="0">
                <a:latin typeface="Cambria"/>
                <a:cs typeface="Cambria"/>
              </a:rPr>
              <a:t>of</a:t>
            </a:r>
            <a:r>
              <a:rPr sz="1900" spc="35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each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other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so </a:t>
            </a:r>
            <a:r>
              <a:rPr sz="1900" spc="-400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you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can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65" dirty="0">
                <a:latin typeface="Cambria"/>
                <a:cs typeface="Cambria"/>
              </a:rPr>
              <a:t>exchange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awkward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quips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60" dirty="0">
                <a:latin typeface="Cambria"/>
                <a:cs typeface="Cambria"/>
              </a:rPr>
              <a:t>through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the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ﬂoor/ceiling.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ahoma"/>
              <a:buChar char="●"/>
            </a:pPr>
            <a:endParaRPr sz="1900">
              <a:latin typeface="Cambria"/>
              <a:cs typeface="Cambria"/>
            </a:endParaRPr>
          </a:p>
          <a:p>
            <a:pPr marL="386715" indent="-374650">
              <a:lnSpc>
                <a:spcPct val="100000"/>
              </a:lnSpc>
              <a:buFont typeface="Tahoma"/>
              <a:buChar char="●"/>
              <a:tabLst>
                <a:tab pos="386715" algn="l"/>
                <a:tab pos="387350" algn="l"/>
              </a:tabLst>
            </a:pPr>
            <a:r>
              <a:rPr sz="1900" spc="145" dirty="0">
                <a:latin typeface="Cambria"/>
                <a:cs typeface="Cambria"/>
              </a:rPr>
              <a:t>You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also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45" dirty="0">
                <a:latin typeface="Cambria"/>
                <a:cs typeface="Cambria"/>
              </a:rPr>
              <a:t>want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to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30" dirty="0">
                <a:latin typeface="Cambria"/>
                <a:cs typeface="Cambria"/>
              </a:rPr>
              <a:t>use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as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35" dirty="0">
                <a:latin typeface="Cambria"/>
                <a:cs typeface="Cambria"/>
              </a:rPr>
              <a:t>few</a:t>
            </a:r>
            <a:r>
              <a:rPr sz="1900" spc="30" dirty="0">
                <a:latin typeface="Cambria"/>
                <a:cs typeface="Cambria"/>
              </a:rPr>
              <a:t> </a:t>
            </a:r>
            <a:r>
              <a:rPr sz="1900" spc="155" dirty="0">
                <a:latin typeface="Cambria"/>
                <a:cs typeface="Cambria"/>
              </a:rPr>
              <a:t>combined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65" dirty="0">
                <a:latin typeface="Cambria"/>
                <a:cs typeface="Cambria"/>
              </a:rPr>
              <a:t>moves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40" dirty="0">
                <a:latin typeface="Cambria"/>
                <a:cs typeface="Cambria"/>
              </a:rPr>
              <a:t>as</a:t>
            </a:r>
            <a:r>
              <a:rPr sz="1900" spc="25" dirty="0">
                <a:latin typeface="Cambria"/>
                <a:cs typeface="Cambria"/>
              </a:rPr>
              <a:t> </a:t>
            </a:r>
            <a:r>
              <a:rPr sz="1900" spc="125" dirty="0">
                <a:latin typeface="Cambria"/>
                <a:cs typeface="Cambria"/>
              </a:rPr>
              <a:t>possible.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9121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0" dirty="0"/>
              <a:t>The</a:t>
            </a:r>
            <a:r>
              <a:rPr spc="-270" dirty="0"/>
              <a:t> </a:t>
            </a:r>
            <a:r>
              <a:rPr spc="-380" dirty="0"/>
              <a:t>exact</a:t>
            </a:r>
            <a:r>
              <a:rPr spc="-270" dirty="0"/>
              <a:t> </a:t>
            </a:r>
            <a:r>
              <a:rPr spc="-440" dirty="0"/>
              <a:t>way</a:t>
            </a:r>
            <a:r>
              <a:rPr spc="-270" dirty="0"/>
              <a:t> </a:t>
            </a:r>
            <a:r>
              <a:rPr spc="-370" dirty="0"/>
              <a:t>a</a:t>
            </a:r>
            <a:r>
              <a:rPr spc="-265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405" dirty="0"/>
              <a:t>drawn</a:t>
            </a:r>
            <a:r>
              <a:rPr spc="-270" dirty="0"/>
              <a:t> </a:t>
            </a:r>
            <a:r>
              <a:rPr spc="-325" dirty="0"/>
              <a:t>doesn't</a:t>
            </a:r>
            <a:r>
              <a:rPr spc="-265" dirty="0"/>
              <a:t> </a:t>
            </a:r>
            <a:r>
              <a:rPr spc="-390" dirty="0"/>
              <a:t>matter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950" y="1399850"/>
            <a:ext cx="2680335" cy="2322830"/>
            <a:chOff x="629950" y="1399850"/>
            <a:chExt cx="2680335" cy="2322830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324" y="30055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8324" y="2014253"/>
              <a:ext cx="685800" cy="1689100"/>
            </a:xfrm>
            <a:custGeom>
              <a:avLst/>
              <a:gdLst/>
              <a:ahLst/>
              <a:cxnLst/>
              <a:rect l="l" t="t" r="r" b="b"/>
              <a:pathLst>
                <a:path w="685800" h="1689100">
                  <a:moveTo>
                    <a:pt x="0" y="1340046"/>
                  </a:moveTo>
                  <a:lnTo>
                    <a:pt x="3130" y="1292723"/>
                  </a:lnTo>
                  <a:lnTo>
                    <a:pt x="12248" y="1247334"/>
                  </a:lnTo>
                  <a:lnTo>
                    <a:pt x="26946" y="1204297"/>
                  </a:lnTo>
                  <a:lnTo>
                    <a:pt x="46815" y="1164025"/>
                  </a:lnTo>
                  <a:lnTo>
                    <a:pt x="71447" y="1126935"/>
                  </a:lnTo>
                  <a:lnTo>
                    <a:pt x="100433" y="1093442"/>
                  </a:lnTo>
                  <a:lnTo>
                    <a:pt x="133364" y="1063962"/>
                  </a:lnTo>
                  <a:lnTo>
                    <a:pt x="169831" y="1038911"/>
                  </a:lnTo>
                  <a:lnTo>
                    <a:pt x="209427" y="1018702"/>
                  </a:lnTo>
                  <a:lnTo>
                    <a:pt x="251743" y="1003754"/>
                  </a:lnTo>
                  <a:lnTo>
                    <a:pt x="296370" y="994480"/>
                  </a:lnTo>
                  <a:lnTo>
                    <a:pt x="342899" y="991296"/>
                  </a:lnTo>
                  <a:lnTo>
                    <a:pt x="396865" y="995641"/>
                  </a:lnTo>
                  <a:lnTo>
                    <a:pt x="449015" y="1008415"/>
                  </a:lnTo>
                  <a:lnTo>
                    <a:pt x="498429" y="1029233"/>
                  </a:lnTo>
                  <a:lnTo>
                    <a:pt x="544187" y="1057704"/>
                  </a:lnTo>
                  <a:lnTo>
                    <a:pt x="585366" y="1093442"/>
                  </a:lnTo>
                  <a:lnTo>
                    <a:pt x="615134" y="1127996"/>
                  </a:lnTo>
                  <a:lnTo>
                    <a:pt x="639985" y="1165891"/>
                  </a:lnTo>
                  <a:lnTo>
                    <a:pt x="659698" y="1206585"/>
                  </a:lnTo>
                  <a:lnTo>
                    <a:pt x="674052" y="1249537"/>
                  </a:lnTo>
                  <a:lnTo>
                    <a:pt x="682826" y="1294205"/>
                  </a:lnTo>
                  <a:lnTo>
                    <a:pt x="685799" y="1340046"/>
                  </a:lnTo>
                  <a:lnTo>
                    <a:pt x="682669" y="1387369"/>
                  </a:lnTo>
                  <a:lnTo>
                    <a:pt x="673551" y="1432758"/>
                  </a:lnTo>
                  <a:lnTo>
                    <a:pt x="658853" y="1475795"/>
                  </a:lnTo>
                  <a:lnTo>
                    <a:pt x="638984" y="1516067"/>
                  </a:lnTo>
                  <a:lnTo>
                    <a:pt x="614352" y="1553157"/>
                  </a:lnTo>
                  <a:lnTo>
                    <a:pt x="585366" y="1586650"/>
                  </a:lnTo>
                  <a:lnTo>
                    <a:pt x="552435" y="1616130"/>
                  </a:lnTo>
                  <a:lnTo>
                    <a:pt x="515968" y="1641181"/>
                  </a:lnTo>
                  <a:lnTo>
                    <a:pt x="476372" y="1661390"/>
                  </a:lnTo>
                  <a:lnTo>
                    <a:pt x="434056" y="1676338"/>
                  </a:lnTo>
                  <a:lnTo>
                    <a:pt x="389429" y="1685612"/>
                  </a:lnTo>
                  <a:lnTo>
                    <a:pt x="342899" y="1688796"/>
                  </a:lnTo>
                  <a:lnTo>
                    <a:pt x="296370" y="1685612"/>
                  </a:lnTo>
                  <a:lnTo>
                    <a:pt x="251743" y="1676338"/>
                  </a:lnTo>
                  <a:lnTo>
                    <a:pt x="209427" y="1661390"/>
                  </a:lnTo>
                  <a:lnTo>
                    <a:pt x="169831" y="1641181"/>
                  </a:lnTo>
                  <a:lnTo>
                    <a:pt x="133364" y="1616130"/>
                  </a:lnTo>
                  <a:lnTo>
                    <a:pt x="100433" y="1586650"/>
                  </a:lnTo>
                  <a:lnTo>
                    <a:pt x="71447" y="1553157"/>
                  </a:lnTo>
                  <a:lnTo>
                    <a:pt x="46815" y="1516067"/>
                  </a:lnTo>
                  <a:lnTo>
                    <a:pt x="26946" y="1475795"/>
                  </a:lnTo>
                  <a:lnTo>
                    <a:pt x="12248" y="1432758"/>
                  </a:lnTo>
                  <a:lnTo>
                    <a:pt x="3130" y="1387369"/>
                  </a:lnTo>
                  <a:lnTo>
                    <a:pt x="0" y="1340046"/>
                  </a:lnTo>
                  <a:close/>
                </a:path>
                <a:path w="685800" h="1689100">
                  <a:moveTo>
                    <a:pt x="109641" y="0"/>
                  </a:moveTo>
                  <a:lnTo>
                    <a:pt x="343041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014253"/>
              <a:ext cx="1399540" cy="1555750"/>
            </a:xfrm>
            <a:custGeom>
              <a:avLst/>
              <a:gdLst/>
              <a:ahLst/>
              <a:cxnLst/>
              <a:rect l="l" t="t" r="r" b="b"/>
              <a:pathLst>
                <a:path w="1399539" h="1555750">
                  <a:moveTo>
                    <a:pt x="0" y="1206446"/>
                  </a:moveTo>
                  <a:lnTo>
                    <a:pt x="3130" y="1159123"/>
                  </a:lnTo>
                  <a:lnTo>
                    <a:pt x="12248" y="1113734"/>
                  </a:lnTo>
                  <a:lnTo>
                    <a:pt x="26946" y="1070697"/>
                  </a:lnTo>
                  <a:lnTo>
                    <a:pt x="46815" y="1030425"/>
                  </a:lnTo>
                  <a:lnTo>
                    <a:pt x="71447" y="993335"/>
                  </a:lnTo>
                  <a:lnTo>
                    <a:pt x="100433" y="959842"/>
                  </a:lnTo>
                  <a:lnTo>
                    <a:pt x="133364" y="930362"/>
                  </a:lnTo>
                  <a:lnTo>
                    <a:pt x="169831" y="905311"/>
                  </a:lnTo>
                  <a:lnTo>
                    <a:pt x="209427" y="885102"/>
                  </a:lnTo>
                  <a:lnTo>
                    <a:pt x="251743" y="870154"/>
                  </a:lnTo>
                  <a:lnTo>
                    <a:pt x="296370" y="860880"/>
                  </a:lnTo>
                  <a:lnTo>
                    <a:pt x="342899" y="857696"/>
                  </a:lnTo>
                  <a:lnTo>
                    <a:pt x="396865" y="862041"/>
                  </a:lnTo>
                  <a:lnTo>
                    <a:pt x="449015" y="874815"/>
                  </a:lnTo>
                  <a:lnTo>
                    <a:pt x="498429" y="895633"/>
                  </a:lnTo>
                  <a:lnTo>
                    <a:pt x="544187" y="924104"/>
                  </a:lnTo>
                  <a:lnTo>
                    <a:pt x="585366" y="959842"/>
                  </a:lnTo>
                  <a:lnTo>
                    <a:pt x="615134" y="994396"/>
                  </a:lnTo>
                  <a:lnTo>
                    <a:pt x="639985" y="1032291"/>
                  </a:lnTo>
                  <a:lnTo>
                    <a:pt x="659698" y="1072985"/>
                  </a:lnTo>
                  <a:lnTo>
                    <a:pt x="674052" y="1115937"/>
                  </a:lnTo>
                  <a:lnTo>
                    <a:pt x="682826" y="1160605"/>
                  </a:lnTo>
                  <a:lnTo>
                    <a:pt x="685799" y="1206446"/>
                  </a:lnTo>
                  <a:lnTo>
                    <a:pt x="682669" y="1253769"/>
                  </a:lnTo>
                  <a:lnTo>
                    <a:pt x="673551" y="1299158"/>
                  </a:lnTo>
                  <a:lnTo>
                    <a:pt x="658853" y="1342195"/>
                  </a:lnTo>
                  <a:lnTo>
                    <a:pt x="638984" y="1382467"/>
                  </a:lnTo>
                  <a:lnTo>
                    <a:pt x="614352" y="1419557"/>
                  </a:lnTo>
                  <a:lnTo>
                    <a:pt x="585366" y="1453050"/>
                  </a:lnTo>
                  <a:lnTo>
                    <a:pt x="552435" y="1482530"/>
                  </a:lnTo>
                  <a:lnTo>
                    <a:pt x="515968" y="1507581"/>
                  </a:lnTo>
                  <a:lnTo>
                    <a:pt x="476372" y="1527790"/>
                  </a:lnTo>
                  <a:lnTo>
                    <a:pt x="434056" y="1542738"/>
                  </a:lnTo>
                  <a:lnTo>
                    <a:pt x="389429" y="1552012"/>
                  </a:lnTo>
                  <a:lnTo>
                    <a:pt x="342899" y="1555196"/>
                  </a:lnTo>
                  <a:lnTo>
                    <a:pt x="296370" y="1552012"/>
                  </a:lnTo>
                  <a:lnTo>
                    <a:pt x="251743" y="1542738"/>
                  </a:lnTo>
                  <a:lnTo>
                    <a:pt x="209427" y="1527790"/>
                  </a:lnTo>
                  <a:lnTo>
                    <a:pt x="169831" y="1507581"/>
                  </a:lnTo>
                  <a:lnTo>
                    <a:pt x="133364" y="1482530"/>
                  </a:lnTo>
                  <a:lnTo>
                    <a:pt x="100433" y="1453050"/>
                  </a:lnTo>
                  <a:lnTo>
                    <a:pt x="71447" y="1419557"/>
                  </a:lnTo>
                  <a:lnTo>
                    <a:pt x="46815" y="1382467"/>
                  </a:lnTo>
                  <a:lnTo>
                    <a:pt x="26946" y="1342195"/>
                  </a:lnTo>
                  <a:lnTo>
                    <a:pt x="12248" y="1299158"/>
                  </a:lnTo>
                  <a:lnTo>
                    <a:pt x="3130" y="1253769"/>
                  </a:lnTo>
                  <a:lnTo>
                    <a:pt x="0" y="1206446"/>
                  </a:lnTo>
                  <a:close/>
                </a:path>
                <a:path w="1399539" h="1555750">
                  <a:moveTo>
                    <a:pt x="1024032" y="0"/>
                  </a:moveTo>
                  <a:lnTo>
                    <a:pt x="343033" y="857699"/>
                  </a:lnTo>
                </a:path>
                <a:path w="1399539" h="1555750">
                  <a:moveTo>
                    <a:pt x="1399324" y="1340046"/>
                  </a:moveTo>
                  <a:lnTo>
                    <a:pt x="685924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4900" y="2014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04900" y="2014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210387" y="1147012"/>
            <a:ext cx="3500120" cy="3789679"/>
            <a:chOff x="5210387" y="1147012"/>
            <a:chExt cx="3500120" cy="3789679"/>
          </a:xfrm>
        </p:grpSpPr>
        <p:sp>
          <p:nvSpPr>
            <p:cNvPr id="13" name="object 13"/>
            <p:cNvSpPr/>
            <p:nvPr/>
          </p:nvSpPr>
          <p:spPr>
            <a:xfrm>
              <a:off x="6529900" y="42197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29900" y="42197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63025" y="116606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63025" y="1166062"/>
              <a:ext cx="1510030" cy="3053715"/>
            </a:xfrm>
            <a:custGeom>
              <a:avLst/>
              <a:gdLst/>
              <a:ahLst/>
              <a:cxnLst/>
              <a:rect l="l" t="t" r="r" b="b"/>
              <a:pathLst>
                <a:path w="1510029" h="3053715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510029" h="3053715">
                  <a:moveTo>
                    <a:pt x="1509774" y="3053649"/>
                  </a:moveTo>
                  <a:lnTo>
                    <a:pt x="585474" y="5954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21824" y="14188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8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8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7" y="649885"/>
                  </a:lnTo>
                  <a:lnTo>
                    <a:pt x="476371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1824" y="14188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8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7" y="649885"/>
                  </a:lnTo>
                  <a:lnTo>
                    <a:pt x="476371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8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29437" y="32208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9437" y="32208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5624" y="37106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8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8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7" y="649885"/>
                  </a:lnTo>
                  <a:lnTo>
                    <a:pt x="476371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72258" y="2014253"/>
              <a:ext cx="3119755" cy="2393950"/>
            </a:xfrm>
            <a:custGeom>
              <a:avLst/>
              <a:gdLst/>
              <a:ahLst/>
              <a:cxnLst/>
              <a:rect l="l" t="t" r="r" b="b"/>
              <a:pathLst>
                <a:path w="3119754" h="2393950">
                  <a:moveTo>
                    <a:pt x="2433366" y="2045121"/>
                  </a:moveTo>
                  <a:lnTo>
                    <a:pt x="2436497" y="1997798"/>
                  </a:lnTo>
                  <a:lnTo>
                    <a:pt x="2445615" y="1952409"/>
                  </a:lnTo>
                  <a:lnTo>
                    <a:pt x="2460313" y="1909372"/>
                  </a:lnTo>
                  <a:lnTo>
                    <a:pt x="2480182" y="1869100"/>
                  </a:lnTo>
                  <a:lnTo>
                    <a:pt x="2504814" y="1832010"/>
                  </a:lnTo>
                  <a:lnTo>
                    <a:pt x="2533799" y="1798517"/>
                  </a:lnTo>
                  <a:lnTo>
                    <a:pt x="2566730" y="1769037"/>
                  </a:lnTo>
                  <a:lnTo>
                    <a:pt x="2603198" y="1743986"/>
                  </a:lnTo>
                  <a:lnTo>
                    <a:pt x="2642794" y="1723777"/>
                  </a:lnTo>
                  <a:lnTo>
                    <a:pt x="2685110" y="1708829"/>
                  </a:lnTo>
                  <a:lnTo>
                    <a:pt x="2729737" y="1699555"/>
                  </a:lnTo>
                  <a:lnTo>
                    <a:pt x="2776266" y="1696371"/>
                  </a:lnTo>
                  <a:lnTo>
                    <a:pt x="2830232" y="1700716"/>
                  </a:lnTo>
                  <a:lnTo>
                    <a:pt x="2882382" y="1713490"/>
                  </a:lnTo>
                  <a:lnTo>
                    <a:pt x="2931796" y="1734308"/>
                  </a:lnTo>
                  <a:lnTo>
                    <a:pt x="2977554" y="1762779"/>
                  </a:lnTo>
                  <a:lnTo>
                    <a:pt x="3018734" y="1798517"/>
                  </a:lnTo>
                  <a:lnTo>
                    <a:pt x="3048502" y="1833071"/>
                  </a:lnTo>
                  <a:lnTo>
                    <a:pt x="3073352" y="1870966"/>
                  </a:lnTo>
                  <a:lnTo>
                    <a:pt x="3093065" y="1911660"/>
                  </a:lnTo>
                  <a:lnTo>
                    <a:pt x="3107418" y="1954612"/>
                  </a:lnTo>
                  <a:lnTo>
                    <a:pt x="3116192" y="1999280"/>
                  </a:lnTo>
                  <a:lnTo>
                    <a:pt x="3119166" y="2045121"/>
                  </a:lnTo>
                  <a:lnTo>
                    <a:pt x="3116036" y="2092444"/>
                  </a:lnTo>
                  <a:lnTo>
                    <a:pt x="3106917" y="2137833"/>
                  </a:lnTo>
                  <a:lnTo>
                    <a:pt x="3092219" y="2180870"/>
                  </a:lnTo>
                  <a:lnTo>
                    <a:pt x="3072350" y="2221142"/>
                  </a:lnTo>
                  <a:lnTo>
                    <a:pt x="3047719" y="2258232"/>
                  </a:lnTo>
                  <a:lnTo>
                    <a:pt x="3018733" y="2291725"/>
                  </a:lnTo>
                  <a:lnTo>
                    <a:pt x="2985802" y="2321205"/>
                  </a:lnTo>
                  <a:lnTo>
                    <a:pt x="2949334" y="2346256"/>
                  </a:lnTo>
                  <a:lnTo>
                    <a:pt x="2909738" y="2366465"/>
                  </a:lnTo>
                  <a:lnTo>
                    <a:pt x="2867422" y="2381413"/>
                  </a:lnTo>
                  <a:lnTo>
                    <a:pt x="2822796" y="2390687"/>
                  </a:lnTo>
                  <a:lnTo>
                    <a:pt x="2776266" y="2393871"/>
                  </a:lnTo>
                  <a:lnTo>
                    <a:pt x="2729737" y="2390687"/>
                  </a:lnTo>
                  <a:lnTo>
                    <a:pt x="2685110" y="2381413"/>
                  </a:lnTo>
                  <a:lnTo>
                    <a:pt x="2642794" y="2366465"/>
                  </a:lnTo>
                  <a:lnTo>
                    <a:pt x="2603198" y="2346256"/>
                  </a:lnTo>
                  <a:lnTo>
                    <a:pt x="2566730" y="2321205"/>
                  </a:lnTo>
                  <a:lnTo>
                    <a:pt x="2533799" y="2291725"/>
                  </a:lnTo>
                  <a:lnTo>
                    <a:pt x="2504814" y="2258232"/>
                  </a:lnTo>
                  <a:lnTo>
                    <a:pt x="2480182" y="2221142"/>
                  </a:lnTo>
                  <a:lnTo>
                    <a:pt x="2460313" y="2180870"/>
                  </a:lnTo>
                  <a:lnTo>
                    <a:pt x="2445615" y="2137833"/>
                  </a:lnTo>
                  <a:lnTo>
                    <a:pt x="2436497" y="2092444"/>
                  </a:lnTo>
                  <a:lnTo>
                    <a:pt x="2433366" y="2045121"/>
                  </a:lnTo>
                  <a:close/>
                </a:path>
                <a:path w="3119754" h="2393950">
                  <a:moveTo>
                    <a:pt x="1834934" y="0"/>
                  </a:moveTo>
                  <a:lnTo>
                    <a:pt x="2776334" y="1696499"/>
                  </a:lnTo>
                </a:path>
                <a:path w="3119754" h="2393950">
                  <a:moveTo>
                    <a:pt x="1349999" y="0"/>
                  </a:moveTo>
                  <a:lnTo>
                    <a:pt x="0" y="1206599"/>
                  </a:lnTo>
                </a:path>
                <a:path w="3119754" h="2393950">
                  <a:moveTo>
                    <a:pt x="2433366" y="2045121"/>
                  </a:moveTo>
                  <a:lnTo>
                    <a:pt x="342966" y="155522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21400" y="266097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1400" y="266097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74575" y="4236989"/>
            <a:ext cx="27101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spc="65" dirty="0">
                <a:solidFill>
                  <a:srgbClr val="9900FF"/>
                </a:solidFill>
                <a:latin typeface="Cambria"/>
                <a:cs typeface="Cambria"/>
              </a:rPr>
              <a:t>Try</a:t>
            </a:r>
            <a:r>
              <a:rPr sz="17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65" dirty="0">
                <a:solidFill>
                  <a:srgbClr val="9900FF"/>
                </a:solidFill>
                <a:latin typeface="Cambria"/>
                <a:cs typeface="Cambria"/>
              </a:rPr>
              <a:t>to</a:t>
            </a:r>
            <a:r>
              <a:rPr sz="17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avoid</a:t>
            </a:r>
            <a:r>
              <a:rPr sz="17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75" dirty="0">
                <a:solidFill>
                  <a:srgbClr val="9900FF"/>
                </a:solidFill>
                <a:latin typeface="Cambria"/>
                <a:cs typeface="Cambria"/>
              </a:rPr>
              <a:t>crossing</a:t>
            </a:r>
            <a:r>
              <a:rPr sz="17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edges </a:t>
            </a:r>
            <a:r>
              <a:rPr sz="1700" i="1" spc="-36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45" dirty="0">
                <a:solidFill>
                  <a:srgbClr val="9900FF"/>
                </a:solidFill>
                <a:latin typeface="Cambria"/>
                <a:cs typeface="Cambria"/>
              </a:rPr>
              <a:t>when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you </a:t>
            </a:r>
            <a:r>
              <a:rPr sz="1700" i="1" spc="85" dirty="0">
                <a:solidFill>
                  <a:srgbClr val="9900FF"/>
                </a:solidFill>
                <a:latin typeface="Cambria"/>
                <a:cs typeface="Cambria"/>
              </a:rPr>
              <a:t>don't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have </a:t>
            </a:r>
            <a:r>
              <a:rPr sz="1700" i="1" spc="85" dirty="0">
                <a:solidFill>
                  <a:srgbClr val="9900FF"/>
                </a:solidFill>
                <a:latin typeface="Cambria"/>
                <a:cs typeface="Cambria"/>
              </a:rPr>
              <a:t>to, </a:t>
            </a:r>
            <a:r>
              <a:rPr sz="1700" i="1" spc="9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though.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50" dirty="0">
                <a:solidFill>
                  <a:srgbClr val="9900FF"/>
                </a:solidFill>
                <a:latin typeface="Cambria"/>
                <a:cs typeface="Cambria"/>
              </a:rPr>
              <a:t>It's</a:t>
            </a:r>
            <a:r>
              <a:rPr sz="17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confusing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46212" y="2030041"/>
            <a:ext cx="4235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75" dirty="0">
                <a:latin typeface="Cambria"/>
                <a:cs typeface="Cambria"/>
              </a:rPr>
              <a:t>=</a:t>
            </a:r>
            <a:endParaRPr sz="48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1461800"/>
            <a:ext cx="847090" cy="2609215"/>
            <a:chOff x="3362175" y="1461800"/>
            <a:chExt cx="847090" cy="2609215"/>
          </a:xfrm>
        </p:grpSpPr>
        <p:sp>
          <p:nvSpPr>
            <p:cNvPr id="28" name="object 28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81225" y="33543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81225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699"/>
                  </a:moveTo>
                  <a:lnTo>
                    <a:pt x="3130" y="1477376"/>
                  </a:lnTo>
                  <a:lnTo>
                    <a:pt x="12248" y="1431988"/>
                  </a:lnTo>
                  <a:lnTo>
                    <a:pt x="26946" y="1388950"/>
                  </a:lnTo>
                  <a:lnTo>
                    <a:pt x="46815" y="1348679"/>
                  </a:lnTo>
                  <a:lnTo>
                    <a:pt x="71447" y="1311589"/>
                  </a:lnTo>
                  <a:lnTo>
                    <a:pt x="100433" y="1278096"/>
                  </a:lnTo>
                  <a:lnTo>
                    <a:pt x="133364" y="1248616"/>
                  </a:lnTo>
                  <a:lnTo>
                    <a:pt x="169831" y="1223564"/>
                  </a:lnTo>
                  <a:lnTo>
                    <a:pt x="209427" y="1203356"/>
                  </a:lnTo>
                  <a:lnTo>
                    <a:pt x="251743" y="1188407"/>
                  </a:lnTo>
                  <a:lnTo>
                    <a:pt x="296370" y="1179133"/>
                  </a:lnTo>
                  <a:lnTo>
                    <a:pt x="342899" y="1175949"/>
                  </a:lnTo>
                  <a:lnTo>
                    <a:pt x="396865" y="1180294"/>
                  </a:lnTo>
                  <a:lnTo>
                    <a:pt x="449015" y="1193069"/>
                  </a:lnTo>
                  <a:lnTo>
                    <a:pt x="498430" y="1213886"/>
                  </a:lnTo>
                  <a:lnTo>
                    <a:pt x="544187" y="1242358"/>
                  </a:lnTo>
                  <a:lnTo>
                    <a:pt x="585367" y="1278096"/>
                  </a:lnTo>
                  <a:lnTo>
                    <a:pt x="615135" y="1312649"/>
                  </a:lnTo>
                  <a:lnTo>
                    <a:pt x="639985" y="1350544"/>
                  </a:lnTo>
                  <a:lnTo>
                    <a:pt x="659698" y="1391239"/>
                  </a:lnTo>
                  <a:lnTo>
                    <a:pt x="674052" y="1434191"/>
                  </a:lnTo>
                  <a:lnTo>
                    <a:pt x="682826" y="1478858"/>
                  </a:lnTo>
                  <a:lnTo>
                    <a:pt x="685799" y="1524699"/>
                  </a:lnTo>
                  <a:lnTo>
                    <a:pt x="682669" y="1572023"/>
                  </a:lnTo>
                  <a:lnTo>
                    <a:pt x="673551" y="1617411"/>
                  </a:lnTo>
                  <a:lnTo>
                    <a:pt x="658853" y="1660449"/>
                  </a:lnTo>
                  <a:lnTo>
                    <a:pt x="638984" y="1700720"/>
                  </a:lnTo>
                  <a:lnTo>
                    <a:pt x="614352" y="1737810"/>
                  </a:lnTo>
                  <a:lnTo>
                    <a:pt x="585366" y="1771303"/>
                  </a:lnTo>
                  <a:lnTo>
                    <a:pt x="552435" y="1800783"/>
                  </a:lnTo>
                  <a:lnTo>
                    <a:pt x="515968" y="1825835"/>
                  </a:lnTo>
                  <a:lnTo>
                    <a:pt x="476372" y="1846043"/>
                  </a:lnTo>
                  <a:lnTo>
                    <a:pt x="434056" y="1860992"/>
                  </a:lnTo>
                  <a:lnTo>
                    <a:pt x="389429" y="1870266"/>
                  </a:lnTo>
                  <a:lnTo>
                    <a:pt x="342899" y="1873449"/>
                  </a:lnTo>
                  <a:lnTo>
                    <a:pt x="296370" y="1870266"/>
                  </a:lnTo>
                  <a:lnTo>
                    <a:pt x="251743" y="1860992"/>
                  </a:lnTo>
                  <a:lnTo>
                    <a:pt x="209427" y="1846043"/>
                  </a:lnTo>
                  <a:lnTo>
                    <a:pt x="169831" y="1825835"/>
                  </a:lnTo>
                  <a:lnTo>
                    <a:pt x="133364" y="1800783"/>
                  </a:lnTo>
                  <a:lnTo>
                    <a:pt x="100433" y="1771303"/>
                  </a:lnTo>
                  <a:lnTo>
                    <a:pt x="71447" y="1737810"/>
                  </a:lnTo>
                  <a:lnTo>
                    <a:pt x="46815" y="1700720"/>
                  </a:lnTo>
                  <a:lnTo>
                    <a:pt x="26946" y="1660449"/>
                  </a:lnTo>
                  <a:lnTo>
                    <a:pt x="12248" y="1617411"/>
                  </a:lnTo>
                  <a:lnTo>
                    <a:pt x="3130" y="1572023"/>
                  </a:lnTo>
                  <a:lnTo>
                    <a:pt x="0" y="1524699"/>
                  </a:lnTo>
                  <a:close/>
                </a:path>
                <a:path w="685800" h="1873885">
                  <a:moveTo>
                    <a:pt x="465899" y="0"/>
                  </a:moveTo>
                  <a:lnTo>
                    <a:pt x="342899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112" y="1107237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22212" y="1110576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725" y="516525"/>
            <a:ext cx="1322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solidFill>
                  <a:srgbClr val="37761C"/>
                </a:solidFill>
                <a:latin typeface="Cambria"/>
                <a:cs typeface="Cambria"/>
              </a:rPr>
              <a:t>0</a:t>
            </a:r>
            <a:r>
              <a:rPr sz="1800" spc="-9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175" y="3564523"/>
            <a:ext cx="591300" cy="591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8275" y="3556150"/>
            <a:ext cx="591299" cy="5912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112" y="1107237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22212" y="1110576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725" y="516525"/>
            <a:ext cx="1322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solidFill>
                  <a:srgbClr val="37761C"/>
                </a:solidFill>
                <a:latin typeface="Cambria"/>
                <a:cs typeface="Cambria"/>
              </a:rPr>
              <a:t>4</a:t>
            </a:r>
            <a:r>
              <a:rPr sz="1800" spc="-9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6205" y="3564523"/>
            <a:ext cx="591299" cy="591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2305" y="3556150"/>
            <a:ext cx="591299" cy="5912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112" y="1107237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22212" y="1110576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725" y="516525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37761C"/>
                </a:solidFill>
                <a:latin typeface="Cambria"/>
                <a:cs typeface="Cambria"/>
              </a:rPr>
              <a:t>5</a:t>
            </a:r>
            <a:r>
              <a:rPr sz="1800" spc="-9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775" y="3552797"/>
            <a:ext cx="591300" cy="591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0875" y="2955400"/>
            <a:ext cx="591299" cy="5912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112" y="1107237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22212" y="1110576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725" y="516525"/>
            <a:ext cx="1325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0" dirty="0">
                <a:solidFill>
                  <a:srgbClr val="37761C"/>
                </a:solidFill>
                <a:latin typeface="Cambria"/>
                <a:cs typeface="Cambria"/>
              </a:rPr>
              <a:t>9</a:t>
            </a:r>
            <a:r>
              <a:rPr sz="1800" spc="-9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775" y="2341848"/>
            <a:ext cx="591300" cy="591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0875" y="2955400"/>
            <a:ext cx="591299" cy="5912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86112" y="1107237"/>
          <a:ext cx="3547109" cy="3661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22212" y="1110576"/>
            <a:ext cx="3557904" cy="3670935"/>
            <a:chOff x="4422212" y="1110576"/>
            <a:chExt cx="3557904" cy="3670935"/>
          </a:xfrm>
        </p:grpSpPr>
        <p:sp>
          <p:nvSpPr>
            <p:cNvPr id="5" name="object 5"/>
            <p:cNvSpPr/>
            <p:nvPr/>
          </p:nvSpPr>
          <p:spPr>
            <a:xfrm>
              <a:off x="44269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69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182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182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095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95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08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08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921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921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34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834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69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6975" y="1725539"/>
              <a:ext cx="2365375" cy="610235"/>
            </a:xfrm>
            <a:custGeom>
              <a:avLst/>
              <a:gdLst/>
              <a:ahLst/>
              <a:cxnLst/>
              <a:rect l="l" t="t" r="r" b="b"/>
              <a:pathLst>
                <a:path w="2365375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365375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365375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365375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21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921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34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834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69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6975" y="2335739"/>
              <a:ext cx="1774189" cy="610235"/>
            </a:xfrm>
            <a:custGeom>
              <a:avLst/>
              <a:gdLst/>
              <a:ahLst/>
              <a:cxnLst/>
              <a:rect l="l" t="t" r="r" b="b"/>
              <a:pathLst>
                <a:path w="177418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177418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177418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08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008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921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921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834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834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269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269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182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18275" y="2945938"/>
              <a:ext cx="2365375" cy="610235"/>
            </a:xfrm>
            <a:custGeom>
              <a:avLst/>
              <a:gdLst/>
              <a:ahLst/>
              <a:cxnLst/>
              <a:rect l="l" t="t" r="r" b="b"/>
              <a:pathLst>
                <a:path w="2365375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365375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365375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365375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834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834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269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26975" y="3556138"/>
              <a:ext cx="2956560" cy="610235"/>
            </a:xfrm>
            <a:custGeom>
              <a:avLst/>
              <a:gdLst/>
              <a:ahLst/>
              <a:cxnLst/>
              <a:rect l="l" t="t" r="r" b="b"/>
              <a:pathLst>
                <a:path w="295655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95655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95655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956559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  <a:path w="2956559" h="610235">
                  <a:moveTo>
                    <a:pt x="2365199" y="0"/>
                  </a:moveTo>
                  <a:lnTo>
                    <a:pt x="2956499" y="0"/>
                  </a:lnTo>
                  <a:lnTo>
                    <a:pt x="2956499" y="610199"/>
                  </a:lnTo>
                  <a:lnTo>
                    <a:pt x="2365199" y="610199"/>
                  </a:lnTo>
                  <a:lnTo>
                    <a:pt x="23651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834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834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269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269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82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182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095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095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008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08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921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921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834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834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2175" y="1735000"/>
              <a:ext cx="591299" cy="59129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72725" y="516525"/>
            <a:ext cx="142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7761C"/>
                </a:solidFill>
                <a:latin typeface="Cambria"/>
                <a:cs typeface="Cambria"/>
              </a:rPr>
              <a:t>14</a:t>
            </a:r>
            <a:r>
              <a:rPr sz="1800" spc="-6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2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20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775" y="2341848"/>
            <a:ext cx="591300" cy="5913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6112" y="1107237"/>
            <a:ext cx="3557904" cy="3670935"/>
            <a:chOff x="386112" y="1107237"/>
            <a:chExt cx="3557904" cy="3670935"/>
          </a:xfrm>
        </p:grpSpPr>
        <p:sp>
          <p:nvSpPr>
            <p:cNvPr id="3" name="object 3"/>
            <p:cNvSpPr/>
            <p:nvPr/>
          </p:nvSpPr>
          <p:spPr>
            <a:xfrm>
              <a:off x="3908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08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21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21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34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34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47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47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0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6075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47374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47374" y="1111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0875" y="17221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0875" y="1722199"/>
              <a:ext cx="2365375" cy="610235"/>
            </a:xfrm>
            <a:custGeom>
              <a:avLst/>
              <a:gdLst/>
              <a:ahLst/>
              <a:cxnLst/>
              <a:rect l="l" t="t" r="r" b="b"/>
              <a:pathLst>
                <a:path w="2365375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365375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365375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365375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6075" y="17221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56075" y="17221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7374" y="17221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7374" y="17221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0875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0875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2175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2175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73475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73475" y="2332399"/>
              <a:ext cx="1774189" cy="610235"/>
            </a:xfrm>
            <a:custGeom>
              <a:avLst/>
              <a:gdLst/>
              <a:ahLst/>
              <a:cxnLst/>
              <a:rect l="l" t="t" r="r" b="b"/>
              <a:pathLst>
                <a:path w="177418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177418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177418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47374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47374" y="23323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0875" y="29426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0875" y="2942600"/>
              <a:ext cx="1774189" cy="610235"/>
            </a:xfrm>
            <a:custGeom>
              <a:avLst/>
              <a:gdLst/>
              <a:ahLst/>
              <a:cxnLst/>
              <a:rect l="l" t="t" r="r" b="b"/>
              <a:pathLst>
                <a:path w="177418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177418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177418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64775" y="29426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64775" y="2942600"/>
              <a:ext cx="1183005" cy="610235"/>
            </a:xfrm>
            <a:custGeom>
              <a:avLst/>
              <a:gdLst/>
              <a:ahLst/>
              <a:cxnLst/>
              <a:rect l="l" t="t" r="r" b="b"/>
              <a:pathLst>
                <a:path w="1183004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1183004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7374" y="29426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47374" y="29426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875" y="35528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875" y="3552800"/>
              <a:ext cx="2956560" cy="610235"/>
            </a:xfrm>
            <a:custGeom>
              <a:avLst/>
              <a:gdLst/>
              <a:ahLst/>
              <a:cxnLst/>
              <a:rect l="l" t="t" r="r" b="b"/>
              <a:pathLst>
                <a:path w="295656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956560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956560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956560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  <a:path w="2956560" h="610235">
                  <a:moveTo>
                    <a:pt x="2365199" y="0"/>
                  </a:moveTo>
                  <a:lnTo>
                    <a:pt x="2956499" y="0"/>
                  </a:lnTo>
                  <a:lnTo>
                    <a:pt x="2956499" y="610199"/>
                  </a:lnTo>
                  <a:lnTo>
                    <a:pt x="2365199" y="610199"/>
                  </a:lnTo>
                  <a:lnTo>
                    <a:pt x="23651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7374" y="35528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47374" y="3552800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08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08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21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21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734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734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47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647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1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560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56075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47374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47374" y="416299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6075" y="1731648"/>
              <a:ext cx="591299" cy="591300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1521525" y="232554"/>
            <a:ext cx="11607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Floor</a:t>
            </a:r>
            <a:r>
              <a:rPr spc="-270" dirty="0"/>
              <a:t> </a:t>
            </a:r>
            <a:r>
              <a:rPr spc="-480" dirty="0"/>
              <a:t>1</a:t>
            </a:r>
          </a:p>
        </p:txBody>
      </p:sp>
      <p:grpSp>
        <p:nvGrpSpPr>
          <p:cNvPr id="53" name="object 53"/>
          <p:cNvGrpSpPr/>
          <p:nvPr/>
        </p:nvGrpSpPr>
        <p:grpSpPr>
          <a:xfrm>
            <a:off x="4422212" y="1110576"/>
            <a:ext cx="3557904" cy="3670935"/>
            <a:chOff x="4422212" y="1110576"/>
            <a:chExt cx="3557904" cy="3670935"/>
          </a:xfrm>
        </p:grpSpPr>
        <p:sp>
          <p:nvSpPr>
            <p:cNvPr id="54" name="object 54"/>
            <p:cNvSpPr/>
            <p:nvPr/>
          </p:nvSpPr>
          <p:spPr>
            <a:xfrm>
              <a:off x="44269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269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182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182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095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095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008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008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7921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921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834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83475" y="1115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4269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26975" y="1725539"/>
              <a:ext cx="2365375" cy="610235"/>
            </a:xfrm>
            <a:custGeom>
              <a:avLst/>
              <a:gdLst/>
              <a:ahLst/>
              <a:cxnLst/>
              <a:rect l="l" t="t" r="r" b="b"/>
              <a:pathLst>
                <a:path w="2365375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365375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365375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365375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921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921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834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83475" y="17255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269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26975" y="2335739"/>
              <a:ext cx="1774189" cy="610235"/>
            </a:xfrm>
            <a:custGeom>
              <a:avLst/>
              <a:gdLst/>
              <a:ahLst/>
              <a:cxnLst/>
              <a:rect l="l" t="t" r="r" b="b"/>
              <a:pathLst>
                <a:path w="177418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177418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177418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008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2008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7921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7921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3834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383475" y="23357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269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4269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0182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018275" y="2945938"/>
              <a:ext cx="2365375" cy="610235"/>
            </a:xfrm>
            <a:custGeom>
              <a:avLst/>
              <a:gdLst/>
              <a:ahLst/>
              <a:cxnLst/>
              <a:rect l="l" t="t" r="r" b="b"/>
              <a:pathLst>
                <a:path w="2365375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365375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365375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365375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3834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83475" y="29459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4269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426975" y="3556138"/>
              <a:ext cx="2956560" cy="610235"/>
            </a:xfrm>
            <a:custGeom>
              <a:avLst/>
              <a:gdLst/>
              <a:ahLst/>
              <a:cxnLst/>
              <a:rect l="l" t="t" r="r" b="b"/>
              <a:pathLst>
                <a:path w="2956559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  <a:path w="2956559" h="610235">
                  <a:moveTo>
                    <a:pt x="591299" y="0"/>
                  </a:moveTo>
                  <a:lnTo>
                    <a:pt x="1182599" y="0"/>
                  </a:lnTo>
                  <a:lnTo>
                    <a:pt x="1182599" y="610199"/>
                  </a:lnTo>
                  <a:lnTo>
                    <a:pt x="591299" y="610199"/>
                  </a:lnTo>
                  <a:lnTo>
                    <a:pt x="591299" y="0"/>
                  </a:lnTo>
                  <a:close/>
                </a:path>
                <a:path w="2956559" h="610235">
                  <a:moveTo>
                    <a:pt x="1182599" y="0"/>
                  </a:moveTo>
                  <a:lnTo>
                    <a:pt x="1773899" y="0"/>
                  </a:lnTo>
                  <a:lnTo>
                    <a:pt x="1773899" y="610199"/>
                  </a:lnTo>
                  <a:lnTo>
                    <a:pt x="1182599" y="610199"/>
                  </a:lnTo>
                  <a:lnTo>
                    <a:pt x="1182599" y="0"/>
                  </a:lnTo>
                  <a:close/>
                </a:path>
                <a:path w="2956559" h="610235">
                  <a:moveTo>
                    <a:pt x="1773899" y="0"/>
                  </a:moveTo>
                  <a:lnTo>
                    <a:pt x="2365199" y="0"/>
                  </a:lnTo>
                  <a:lnTo>
                    <a:pt x="2365199" y="610199"/>
                  </a:lnTo>
                  <a:lnTo>
                    <a:pt x="1773899" y="610199"/>
                  </a:lnTo>
                  <a:lnTo>
                    <a:pt x="1773899" y="0"/>
                  </a:lnTo>
                  <a:close/>
                </a:path>
                <a:path w="2956559" h="610235">
                  <a:moveTo>
                    <a:pt x="2365199" y="0"/>
                  </a:moveTo>
                  <a:lnTo>
                    <a:pt x="2956499" y="0"/>
                  </a:lnTo>
                  <a:lnTo>
                    <a:pt x="2956499" y="610199"/>
                  </a:lnTo>
                  <a:lnTo>
                    <a:pt x="2365199" y="610199"/>
                  </a:lnTo>
                  <a:lnTo>
                    <a:pt x="23651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3834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383475" y="3556138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4269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4269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182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182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095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095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008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008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7921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7921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3834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591299" y="610199"/>
                  </a:moveTo>
                  <a:lnTo>
                    <a:pt x="0" y="610199"/>
                  </a:lnTo>
                  <a:lnTo>
                    <a:pt x="0" y="0"/>
                  </a:lnTo>
                  <a:lnTo>
                    <a:pt x="591299" y="0"/>
                  </a:lnTo>
                  <a:lnTo>
                    <a:pt x="591299" y="610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83475" y="4166339"/>
              <a:ext cx="591820" cy="610235"/>
            </a:xfrm>
            <a:custGeom>
              <a:avLst/>
              <a:gdLst/>
              <a:ahLst/>
              <a:cxnLst/>
              <a:rect l="l" t="t" r="r" b="b"/>
              <a:pathLst>
                <a:path w="591820" h="610235">
                  <a:moveTo>
                    <a:pt x="0" y="0"/>
                  </a:moveTo>
                  <a:lnTo>
                    <a:pt x="591299" y="0"/>
                  </a:lnTo>
                  <a:lnTo>
                    <a:pt x="591299" y="610199"/>
                  </a:lnTo>
                  <a:lnTo>
                    <a:pt x="0" y="610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2175" y="1735000"/>
              <a:ext cx="591299" cy="591299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5557625" y="235892"/>
            <a:ext cx="11995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Floor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75" dirty="0"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172725" y="91837"/>
            <a:ext cx="1769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mbria"/>
                <a:cs typeface="Cambria"/>
              </a:rPr>
              <a:t>stay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within</a:t>
            </a:r>
            <a:r>
              <a:rPr sz="1400" dirty="0">
                <a:latin typeface="Cambria"/>
                <a:cs typeface="Cambria"/>
              </a:rPr>
              <a:t> </a:t>
            </a:r>
            <a:r>
              <a:rPr sz="1400" spc="60" dirty="0">
                <a:latin typeface="Cambria"/>
                <a:cs typeface="Cambria"/>
              </a:rPr>
              <a:t>2</a:t>
            </a:r>
            <a:r>
              <a:rPr sz="1400" spc="5" dirty="0"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172725" y="516525"/>
            <a:ext cx="1427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761C"/>
                </a:solidFill>
                <a:latin typeface="Cambria"/>
                <a:cs typeface="Cambria"/>
              </a:rPr>
              <a:t>16</a:t>
            </a:r>
            <a:r>
              <a:rPr sz="1800" spc="-90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1400" spc="120" dirty="0">
                <a:latin typeface="Cambria"/>
                <a:cs typeface="Cambria"/>
              </a:rPr>
              <a:t>moves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5" dirty="0">
                <a:latin typeface="Cambria"/>
                <a:cs typeface="Cambria"/>
              </a:rPr>
              <a:t>so</a:t>
            </a:r>
            <a:r>
              <a:rPr sz="1400" spc="-5" dirty="0">
                <a:latin typeface="Cambria"/>
                <a:cs typeface="Cambria"/>
              </a:rPr>
              <a:t> </a:t>
            </a:r>
            <a:r>
              <a:rPr sz="1400" spc="100" dirty="0">
                <a:latin typeface="Cambria"/>
                <a:cs typeface="Cambria"/>
              </a:rPr>
              <a:t>far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9959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5" dirty="0"/>
              <a:t>W</a:t>
            </a:r>
            <a:r>
              <a:rPr spc="-465" dirty="0"/>
              <a:t>e</a:t>
            </a:r>
            <a:r>
              <a:rPr spc="-270" dirty="0"/>
              <a:t> </a:t>
            </a:r>
            <a:r>
              <a:rPr spc="-365" dirty="0"/>
              <a:t>kn</a:t>
            </a:r>
            <a:r>
              <a:rPr spc="-400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400" dirty="0"/>
              <a:t>h</a:t>
            </a:r>
            <a:r>
              <a:rPr spc="-425" dirty="0"/>
              <a:t>o</a:t>
            </a:r>
            <a:r>
              <a:rPr spc="-580" dirty="0"/>
              <a:t>w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-325" dirty="0"/>
              <a:t>solve</a:t>
            </a:r>
            <a:r>
              <a:rPr spc="-270" dirty="0"/>
              <a:t> </a:t>
            </a:r>
            <a:r>
              <a:rPr spc="-350" dirty="0"/>
              <a:t>these</a:t>
            </a:r>
            <a:r>
              <a:rPr spc="-270" dirty="0"/>
              <a:t> </a:t>
            </a:r>
            <a:r>
              <a:rPr spc="-395" dirty="0"/>
              <a:t>mazes</a:t>
            </a:r>
            <a:r>
              <a:rPr spc="-270" dirty="0"/>
              <a:t> </a:t>
            </a:r>
            <a:r>
              <a:rPr spc="-325" dirty="0"/>
              <a:t>individually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492" y="1198565"/>
            <a:ext cx="77025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45" dirty="0">
                <a:latin typeface="Cambria"/>
                <a:cs typeface="Cambria"/>
              </a:rPr>
              <a:t>Just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use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BFS!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marR="5080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45" dirty="0">
                <a:latin typeface="Cambria"/>
                <a:cs typeface="Cambria"/>
              </a:rPr>
              <a:t>But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how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do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we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solve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95" dirty="0">
                <a:latin typeface="Cambria"/>
                <a:cs typeface="Cambria"/>
              </a:rPr>
              <a:t>them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i="1" spc="60" dirty="0">
                <a:latin typeface="Cambria"/>
                <a:cs typeface="Cambria"/>
              </a:rPr>
              <a:t>at</a:t>
            </a:r>
            <a:r>
              <a:rPr sz="2000" i="1" spc="30" dirty="0">
                <a:latin typeface="Cambria"/>
                <a:cs typeface="Cambria"/>
              </a:rPr>
              <a:t> </a:t>
            </a:r>
            <a:r>
              <a:rPr sz="2000" i="1" spc="100" dirty="0">
                <a:latin typeface="Cambria"/>
                <a:cs typeface="Cambria"/>
              </a:rPr>
              <a:t>the</a:t>
            </a:r>
            <a:r>
              <a:rPr sz="2000" i="1" spc="30" dirty="0">
                <a:latin typeface="Cambria"/>
                <a:cs typeface="Cambria"/>
              </a:rPr>
              <a:t> </a:t>
            </a:r>
            <a:r>
              <a:rPr sz="2000" i="1" spc="145" dirty="0">
                <a:latin typeface="Cambria"/>
                <a:cs typeface="Cambria"/>
              </a:rPr>
              <a:t>same</a:t>
            </a:r>
            <a:r>
              <a:rPr sz="2000" i="1" spc="35" dirty="0">
                <a:latin typeface="Cambria"/>
                <a:cs typeface="Cambria"/>
              </a:rPr>
              <a:t> </a:t>
            </a:r>
            <a:r>
              <a:rPr sz="2000" i="1" spc="150" dirty="0">
                <a:latin typeface="Cambria"/>
                <a:cs typeface="Cambria"/>
              </a:rPr>
              <a:t>time</a:t>
            </a:r>
            <a:r>
              <a:rPr sz="2000" spc="150" dirty="0">
                <a:latin typeface="Cambria"/>
                <a:cs typeface="Cambria"/>
              </a:rPr>
              <a:t>,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given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that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they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constrain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each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other?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574" y="2571749"/>
            <a:ext cx="4244049" cy="23872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2244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An</a:t>
            </a:r>
            <a:r>
              <a:rPr spc="-270" dirty="0"/>
              <a:t> </a:t>
            </a:r>
            <a:r>
              <a:rPr spc="-275" dirty="0"/>
              <a:t>Al</a:t>
            </a:r>
            <a:r>
              <a:rPr spc="-325" dirty="0"/>
              <a:t>g</a:t>
            </a:r>
            <a:r>
              <a:rPr spc="-355" dirty="0"/>
              <a:t>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492" y="1198565"/>
            <a:ext cx="773938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0" dirty="0">
                <a:latin typeface="Cambria"/>
                <a:cs typeface="Cambria"/>
              </a:rPr>
              <a:t>Each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state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this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process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be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described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by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positions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two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people.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75" dirty="0">
                <a:latin typeface="Cambria"/>
                <a:cs typeface="Cambria"/>
              </a:rPr>
              <a:t>Not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all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states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legal.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marR="43815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75" dirty="0">
                <a:latin typeface="Cambria"/>
                <a:cs typeface="Cambria"/>
              </a:rPr>
              <a:t>To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215" dirty="0">
                <a:latin typeface="Cambria"/>
                <a:cs typeface="Cambria"/>
              </a:rPr>
              <a:t>ﬁnd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states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reachable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from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given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state,</a:t>
            </a:r>
            <a:r>
              <a:rPr sz="2000" spc="3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try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90" dirty="0">
                <a:latin typeface="Cambria"/>
                <a:cs typeface="Cambria"/>
              </a:rPr>
              <a:t>moving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30" dirty="0">
                <a:latin typeface="Cambria"/>
                <a:cs typeface="Cambria"/>
              </a:rPr>
              <a:t>people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130" dirty="0">
                <a:latin typeface="Cambria"/>
                <a:cs typeface="Cambria"/>
              </a:rPr>
              <a:t>all possible </a:t>
            </a:r>
            <a:r>
              <a:rPr sz="2000" spc="145" dirty="0">
                <a:latin typeface="Cambria"/>
                <a:cs typeface="Cambria"/>
              </a:rPr>
              <a:t>directions,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40" dirty="0">
                <a:latin typeface="Cambria"/>
                <a:cs typeface="Cambria"/>
              </a:rPr>
              <a:t>also 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checking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that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they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don't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get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too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far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apart.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75" dirty="0">
                <a:latin typeface="Cambria"/>
                <a:cs typeface="Cambria"/>
              </a:rPr>
              <a:t>Run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BFS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on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this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combined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graph.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724" y="199150"/>
            <a:ext cx="8816340" cy="4624070"/>
            <a:chOff x="233724" y="199150"/>
            <a:chExt cx="8816340" cy="4624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5700" y="2125156"/>
              <a:ext cx="3294025" cy="26975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24" y="199150"/>
              <a:ext cx="5521974" cy="4261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1935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More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375" dirty="0"/>
              <a:t>terminology!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5" y="1399850"/>
            <a:ext cx="2958465" cy="2726055"/>
            <a:chOff x="1315775" y="1399850"/>
            <a:chExt cx="2958465" cy="272605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8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8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7" y="0"/>
                  </a:moveTo>
                  <a:lnTo>
                    <a:pt x="343007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8424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424" y="2076203"/>
              <a:ext cx="1066800" cy="2030730"/>
            </a:xfrm>
            <a:custGeom>
              <a:avLst/>
              <a:gdLst/>
              <a:ahLst/>
              <a:cxnLst/>
              <a:rect l="l" t="t" r="r" b="b"/>
              <a:pathLst>
                <a:path w="1066800" h="2030729">
                  <a:moveTo>
                    <a:pt x="0" y="1681696"/>
                  </a:moveTo>
                  <a:lnTo>
                    <a:pt x="3130" y="1634373"/>
                  </a:lnTo>
                  <a:lnTo>
                    <a:pt x="12248" y="1588984"/>
                  </a:lnTo>
                  <a:lnTo>
                    <a:pt x="26946" y="1545947"/>
                  </a:lnTo>
                  <a:lnTo>
                    <a:pt x="46815" y="1505675"/>
                  </a:lnTo>
                  <a:lnTo>
                    <a:pt x="71447" y="1468585"/>
                  </a:lnTo>
                  <a:lnTo>
                    <a:pt x="100433" y="1435092"/>
                  </a:lnTo>
                  <a:lnTo>
                    <a:pt x="133364" y="1405612"/>
                  </a:lnTo>
                  <a:lnTo>
                    <a:pt x="169831" y="1380561"/>
                  </a:lnTo>
                  <a:lnTo>
                    <a:pt x="209427" y="1360352"/>
                  </a:lnTo>
                  <a:lnTo>
                    <a:pt x="251743" y="1345404"/>
                  </a:lnTo>
                  <a:lnTo>
                    <a:pt x="296370" y="1336130"/>
                  </a:lnTo>
                  <a:lnTo>
                    <a:pt x="342899" y="1332946"/>
                  </a:lnTo>
                  <a:lnTo>
                    <a:pt x="396865" y="1337291"/>
                  </a:lnTo>
                  <a:lnTo>
                    <a:pt x="449015" y="1350065"/>
                  </a:lnTo>
                  <a:lnTo>
                    <a:pt x="498429" y="1370883"/>
                  </a:lnTo>
                  <a:lnTo>
                    <a:pt x="544187" y="1399354"/>
                  </a:lnTo>
                  <a:lnTo>
                    <a:pt x="585366" y="1435092"/>
                  </a:lnTo>
                  <a:lnTo>
                    <a:pt x="615134" y="1469646"/>
                  </a:lnTo>
                  <a:lnTo>
                    <a:pt x="639985" y="1507541"/>
                  </a:lnTo>
                  <a:lnTo>
                    <a:pt x="659698" y="1548235"/>
                  </a:lnTo>
                  <a:lnTo>
                    <a:pt x="674052" y="1591187"/>
                  </a:lnTo>
                  <a:lnTo>
                    <a:pt x="682826" y="1635855"/>
                  </a:lnTo>
                  <a:lnTo>
                    <a:pt x="685799" y="1681696"/>
                  </a:lnTo>
                  <a:lnTo>
                    <a:pt x="682669" y="1729019"/>
                  </a:lnTo>
                  <a:lnTo>
                    <a:pt x="673551" y="1774408"/>
                  </a:lnTo>
                  <a:lnTo>
                    <a:pt x="658853" y="1817445"/>
                  </a:lnTo>
                  <a:lnTo>
                    <a:pt x="638984" y="1857717"/>
                  </a:lnTo>
                  <a:lnTo>
                    <a:pt x="614352" y="1894807"/>
                  </a:lnTo>
                  <a:lnTo>
                    <a:pt x="585366" y="1928300"/>
                  </a:lnTo>
                  <a:lnTo>
                    <a:pt x="552435" y="1957780"/>
                  </a:lnTo>
                  <a:lnTo>
                    <a:pt x="515968" y="1982831"/>
                  </a:lnTo>
                  <a:lnTo>
                    <a:pt x="476372" y="2003040"/>
                  </a:lnTo>
                  <a:lnTo>
                    <a:pt x="434056" y="2017988"/>
                  </a:lnTo>
                  <a:lnTo>
                    <a:pt x="389429" y="2027262"/>
                  </a:lnTo>
                  <a:lnTo>
                    <a:pt x="342899" y="2030446"/>
                  </a:lnTo>
                  <a:lnTo>
                    <a:pt x="296370" y="2027262"/>
                  </a:lnTo>
                  <a:lnTo>
                    <a:pt x="251743" y="2017988"/>
                  </a:lnTo>
                  <a:lnTo>
                    <a:pt x="209427" y="2003040"/>
                  </a:lnTo>
                  <a:lnTo>
                    <a:pt x="169831" y="1982831"/>
                  </a:lnTo>
                  <a:lnTo>
                    <a:pt x="133364" y="1957780"/>
                  </a:lnTo>
                  <a:lnTo>
                    <a:pt x="100433" y="1928300"/>
                  </a:lnTo>
                  <a:lnTo>
                    <a:pt x="71447" y="1894807"/>
                  </a:lnTo>
                  <a:lnTo>
                    <a:pt x="46815" y="1857717"/>
                  </a:lnTo>
                  <a:lnTo>
                    <a:pt x="26946" y="1817445"/>
                  </a:lnTo>
                  <a:lnTo>
                    <a:pt x="12248" y="1774408"/>
                  </a:lnTo>
                  <a:lnTo>
                    <a:pt x="3130" y="1729019"/>
                  </a:lnTo>
                  <a:lnTo>
                    <a:pt x="0" y="1681696"/>
                  </a:lnTo>
                  <a:close/>
                </a:path>
                <a:path w="1066800" h="2030729">
                  <a:moveTo>
                    <a:pt x="1066233" y="0"/>
                  </a:moveTo>
                  <a:lnTo>
                    <a:pt x="342933" y="13328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8950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749"/>
                  </a:moveTo>
                  <a:lnTo>
                    <a:pt x="3130" y="1477426"/>
                  </a:lnTo>
                  <a:lnTo>
                    <a:pt x="12248" y="1432038"/>
                  </a:lnTo>
                  <a:lnTo>
                    <a:pt x="26946" y="1389000"/>
                  </a:lnTo>
                  <a:lnTo>
                    <a:pt x="46815" y="1348729"/>
                  </a:lnTo>
                  <a:lnTo>
                    <a:pt x="71447" y="1311639"/>
                  </a:lnTo>
                  <a:lnTo>
                    <a:pt x="100433" y="1278146"/>
                  </a:lnTo>
                  <a:lnTo>
                    <a:pt x="133364" y="1248666"/>
                  </a:lnTo>
                  <a:lnTo>
                    <a:pt x="169831" y="1223614"/>
                  </a:lnTo>
                  <a:lnTo>
                    <a:pt x="209427" y="1203406"/>
                  </a:lnTo>
                  <a:lnTo>
                    <a:pt x="251743" y="1188457"/>
                  </a:lnTo>
                  <a:lnTo>
                    <a:pt x="296370" y="1179183"/>
                  </a:lnTo>
                  <a:lnTo>
                    <a:pt x="342899" y="1175999"/>
                  </a:lnTo>
                  <a:lnTo>
                    <a:pt x="396865" y="1180344"/>
                  </a:lnTo>
                  <a:lnTo>
                    <a:pt x="449015" y="1193119"/>
                  </a:lnTo>
                  <a:lnTo>
                    <a:pt x="498430" y="1213936"/>
                  </a:lnTo>
                  <a:lnTo>
                    <a:pt x="544187" y="1242408"/>
                  </a:lnTo>
                  <a:lnTo>
                    <a:pt x="585367" y="1278146"/>
                  </a:lnTo>
                  <a:lnTo>
                    <a:pt x="615135" y="1312699"/>
                  </a:lnTo>
                  <a:lnTo>
                    <a:pt x="639985" y="1350594"/>
                  </a:lnTo>
                  <a:lnTo>
                    <a:pt x="659698" y="1391289"/>
                  </a:lnTo>
                  <a:lnTo>
                    <a:pt x="674052" y="1434241"/>
                  </a:lnTo>
                  <a:lnTo>
                    <a:pt x="682826" y="1478908"/>
                  </a:lnTo>
                  <a:lnTo>
                    <a:pt x="685799" y="1524749"/>
                  </a:lnTo>
                  <a:lnTo>
                    <a:pt x="682669" y="1572073"/>
                  </a:lnTo>
                  <a:lnTo>
                    <a:pt x="673551" y="1617461"/>
                  </a:lnTo>
                  <a:lnTo>
                    <a:pt x="658853" y="1660499"/>
                  </a:lnTo>
                  <a:lnTo>
                    <a:pt x="638984" y="1700770"/>
                  </a:lnTo>
                  <a:lnTo>
                    <a:pt x="614352" y="1737860"/>
                  </a:lnTo>
                  <a:lnTo>
                    <a:pt x="585366" y="1771353"/>
                  </a:lnTo>
                  <a:lnTo>
                    <a:pt x="552435" y="1800833"/>
                  </a:lnTo>
                  <a:lnTo>
                    <a:pt x="515968" y="1825885"/>
                  </a:lnTo>
                  <a:lnTo>
                    <a:pt x="476372" y="1846093"/>
                  </a:lnTo>
                  <a:lnTo>
                    <a:pt x="434056" y="1861042"/>
                  </a:lnTo>
                  <a:lnTo>
                    <a:pt x="389429" y="1870316"/>
                  </a:lnTo>
                  <a:lnTo>
                    <a:pt x="342899" y="1873499"/>
                  </a:lnTo>
                  <a:lnTo>
                    <a:pt x="296370" y="1870316"/>
                  </a:lnTo>
                  <a:lnTo>
                    <a:pt x="251743" y="1861042"/>
                  </a:lnTo>
                  <a:lnTo>
                    <a:pt x="209427" y="1846093"/>
                  </a:lnTo>
                  <a:lnTo>
                    <a:pt x="169831" y="1825885"/>
                  </a:lnTo>
                  <a:lnTo>
                    <a:pt x="133364" y="1800833"/>
                  </a:lnTo>
                  <a:lnTo>
                    <a:pt x="100433" y="1771353"/>
                  </a:lnTo>
                  <a:lnTo>
                    <a:pt x="71447" y="1737860"/>
                  </a:lnTo>
                  <a:lnTo>
                    <a:pt x="46815" y="1700770"/>
                  </a:lnTo>
                  <a:lnTo>
                    <a:pt x="26946" y="1660499"/>
                  </a:lnTo>
                  <a:lnTo>
                    <a:pt x="12248" y="1617461"/>
                  </a:lnTo>
                  <a:lnTo>
                    <a:pt x="3130" y="1572073"/>
                  </a:lnTo>
                  <a:lnTo>
                    <a:pt x="0" y="1524749"/>
                  </a:lnTo>
                  <a:close/>
                </a:path>
                <a:path w="685800" h="1873885">
                  <a:moveTo>
                    <a:pt x="278174" y="0"/>
                  </a:moveTo>
                  <a:lnTo>
                    <a:pt x="342974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84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0046" y="1418900"/>
              <a:ext cx="1749425" cy="2092960"/>
            </a:xfrm>
            <a:custGeom>
              <a:avLst/>
              <a:gdLst/>
              <a:ahLst/>
              <a:cxnLst/>
              <a:rect l="l" t="t" r="r" b="b"/>
              <a:pathLst>
                <a:path w="1749425" h="2092960">
                  <a:moveTo>
                    <a:pt x="618366" y="348749"/>
                  </a:moveTo>
                  <a:lnTo>
                    <a:pt x="621497" y="301426"/>
                  </a:lnTo>
                  <a:lnTo>
                    <a:pt x="630615" y="256038"/>
                  </a:lnTo>
                  <a:lnTo>
                    <a:pt x="645313" y="213000"/>
                  </a:lnTo>
                  <a:lnTo>
                    <a:pt x="665182" y="172729"/>
                  </a:lnTo>
                  <a:lnTo>
                    <a:pt x="689814" y="135639"/>
                  </a:lnTo>
                  <a:lnTo>
                    <a:pt x="718799" y="102146"/>
                  </a:lnTo>
                  <a:lnTo>
                    <a:pt x="751730" y="72666"/>
                  </a:lnTo>
                  <a:lnTo>
                    <a:pt x="788198" y="47614"/>
                  </a:lnTo>
                  <a:lnTo>
                    <a:pt x="827794" y="27406"/>
                  </a:lnTo>
                  <a:lnTo>
                    <a:pt x="870110" y="12457"/>
                  </a:lnTo>
                  <a:lnTo>
                    <a:pt x="914737" y="3183"/>
                  </a:lnTo>
                  <a:lnTo>
                    <a:pt x="961266" y="0"/>
                  </a:lnTo>
                  <a:lnTo>
                    <a:pt x="1015231" y="4344"/>
                  </a:lnTo>
                  <a:lnTo>
                    <a:pt x="1067382" y="17119"/>
                  </a:lnTo>
                  <a:lnTo>
                    <a:pt x="1116796" y="37936"/>
                  </a:lnTo>
                  <a:lnTo>
                    <a:pt x="1162554" y="66408"/>
                  </a:lnTo>
                  <a:lnTo>
                    <a:pt x="1203733" y="102146"/>
                  </a:lnTo>
                  <a:lnTo>
                    <a:pt x="1233501" y="136699"/>
                  </a:lnTo>
                  <a:lnTo>
                    <a:pt x="1258352" y="174594"/>
                  </a:lnTo>
                  <a:lnTo>
                    <a:pt x="1278065" y="215289"/>
                  </a:lnTo>
                  <a:lnTo>
                    <a:pt x="1292418" y="258241"/>
                  </a:lnTo>
                  <a:lnTo>
                    <a:pt x="1301192" y="302908"/>
                  </a:lnTo>
                  <a:lnTo>
                    <a:pt x="1304166" y="348749"/>
                  </a:lnTo>
                  <a:lnTo>
                    <a:pt x="1301036" y="396073"/>
                  </a:lnTo>
                  <a:lnTo>
                    <a:pt x="1291918" y="441461"/>
                  </a:lnTo>
                  <a:lnTo>
                    <a:pt x="1277219" y="484499"/>
                  </a:lnTo>
                  <a:lnTo>
                    <a:pt x="1257350" y="524770"/>
                  </a:lnTo>
                  <a:lnTo>
                    <a:pt x="1232719" y="561860"/>
                  </a:lnTo>
                  <a:lnTo>
                    <a:pt x="1203733" y="595353"/>
                  </a:lnTo>
                  <a:lnTo>
                    <a:pt x="1170802" y="624833"/>
                  </a:lnTo>
                  <a:lnTo>
                    <a:pt x="1134334" y="649885"/>
                  </a:lnTo>
                  <a:lnTo>
                    <a:pt x="1094738" y="670093"/>
                  </a:lnTo>
                  <a:lnTo>
                    <a:pt x="1052423" y="685042"/>
                  </a:lnTo>
                  <a:lnTo>
                    <a:pt x="1007796" y="694316"/>
                  </a:lnTo>
                  <a:lnTo>
                    <a:pt x="961266" y="697499"/>
                  </a:lnTo>
                  <a:lnTo>
                    <a:pt x="914737" y="694316"/>
                  </a:lnTo>
                  <a:lnTo>
                    <a:pt x="870110" y="685042"/>
                  </a:lnTo>
                  <a:lnTo>
                    <a:pt x="827794" y="670093"/>
                  </a:lnTo>
                  <a:lnTo>
                    <a:pt x="788198" y="649885"/>
                  </a:lnTo>
                  <a:lnTo>
                    <a:pt x="751730" y="624833"/>
                  </a:lnTo>
                  <a:lnTo>
                    <a:pt x="718799" y="595353"/>
                  </a:lnTo>
                  <a:lnTo>
                    <a:pt x="689814" y="561860"/>
                  </a:lnTo>
                  <a:lnTo>
                    <a:pt x="665182" y="524770"/>
                  </a:lnTo>
                  <a:lnTo>
                    <a:pt x="645313" y="484499"/>
                  </a:lnTo>
                  <a:lnTo>
                    <a:pt x="630615" y="441461"/>
                  </a:lnTo>
                  <a:lnTo>
                    <a:pt x="621497" y="396073"/>
                  </a:lnTo>
                  <a:lnTo>
                    <a:pt x="618366" y="348749"/>
                  </a:lnTo>
                  <a:close/>
                </a:path>
                <a:path w="1749425" h="2092960">
                  <a:moveTo>
                    <a:pt x="961266" y="697499"/>
                  </a:moveTo>
                  <a:lnTo>
                    <a:pt x="1749366" y="2037599"/>
                  </a:lnTo>
                </a:path>
                <a:path w="1749425" h="2092960">
                  <a:moveTo>
                    <a:pt x="718799" y="595353"/>
                  </a:moveTo>
                  <a:lnTo>
                    <a:pt x="0" y="209235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31892" y="1092215"/>
            <a:ext cx="349948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35" dirty="0">
                <a:latin typeface="Cambria"/>
                <a:cs typeface="Cambria"/>
              </a:rPr>
              <a:t>A </a:t>
            </a:r>
            <a:r>
              <a:rPr sz="2000" spc="160" dirty="0">
                <a:latin typeface="Cambria"/>
                <a:cs typeface="Cambria"/>
              </a:rPr>
              <a:t>graph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b="1" spc="60" dirty="0">
                <a:latin typeface="Cambria"/>
                <a:cs typeface="Cambria"/>
              </a:rPr>
              <a:t>bipartite </a:t>
            </a:r>
            <a:r>
              <a:rPr sz="2000" spc="150" dirty="0">
                <a:latin typeface="Cambria"/>
                <a:cs typeface="Cambria"/>
              </a:rPr>
              <a:t>if </a:t>
            </a:r>
            <a:r>
              <a:rPr sz="2000" spc="120" dirty="0">
                <a:latin typeface="Cambria"/>
                <a:cs typeface="Cambria"/>
              </a:rPr>
              <a:t>it </a:t>
            </a:r>
            <a:r>
              <a:rPr sz="2000" spc="1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 </a:t>
            </a:r>
            <a:r>
              <a:rPr sz="2000" spc="114" dirty="0">
                <a:latin typeface="Cambria"/>
                <a:cs typeface="Cambria"/>
              </a:rPr>
              <a:t>be </a:t>
            </a:r>
            <a:r>
              <a:rPr sz="2000" spc="120" dirty="0">
                <a:latin typeface="Cambria"/>
                <a:cs typeface="Cambria"/>
              </a:rPr>
              <a:t>divided </a:t>
            </a:r>
            <a:r>
              <a:rPr sz="2000" spc="150" dirty="0">
                <a:latin typeface="Cambria"/>
                <a:cs typeface="Cambria"/>
              </a:rPr>
              <a:t>into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exactly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two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groups,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14" dirty="0">
                <a:latin typeface="Cambria"/>
                <a:cs typeface="Cambria"/>
              </a:rPr>
              <a:t>every </a:t>
            </a:r>
            <a:r>
              <a:rPr sz="2000" spc="145" dirty="0">
                <a:latin typeface="Cambria"/>
                <a:cs typeface="Cambria"/>
              </a:rPr>
              <a:t>edge </a:t>
            </a:r>
            <a:r>
              <a:rPr sz="2000" spc="160" dirty="0">
                <a:latin typeface="Cambria"/>
                <a:cs typeface="Cambria"/>
              </a:rPr>
              <a:t>goes 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i="1" spc="125" dirty="0">
                <a:latin typeface="Cambria"/>
                <a:cs typeface="Cambria"/>
              </a:rPr>
              <a:t>between </a:t>
            </a:r>
            <a:r>
              <a:rPr sz="2000" spc="150" dirty="0">
                <a:latin typeface="Cambria"/>
                <a:cs typeface="Cambria"/>
              </a:rPr>
              <a:t>the groups </a:t>
            </a:r>
            <a:r>
              <a:rPr sz="2000" spc="135" dirty="0">
                <a:latin typeface="Cambria"/>
                <a:cs typeface="Cambria"/>
              </a:rPr>
              <a:t>(i.e.,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no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i="1" spc="125" dirty="0">
                <a:latin typeface="Cambria"/>
                <a:cs typeface="Cambria"/>
              </a:rPr>
              <a:t>within</a:t>
            </a:r>
            <a:r>
              <a:rPr sz="2000" i="1" spc="1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groups).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marR="847090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here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graph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bipartite!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984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Adjacency</a:t>
            </a:r>
            <a:r>
              <a:rPr spc="-270" dirty="0"/>
              <a:t> </a:t>
            </a:r>
            <a:r>
              <a:rPr spc="-225" dirty="0"/>
              <a:t>list</a:t>
            </a:r>
            <a:r>
              <a:rPr spc="-270" dirty="0"/>
              <a:t> </a:t>
            </a:r>
            <a:r>
              <a:rPr spc="-350" dirty="0"/>
              <a:t>represent</a:t>
            </a:r>
            <a:r>
              <a:rPr spc="-409" dirty="0"/>
              <a:t>a</a:t>
            </a:r>
            <a:r>
              <a:rPr spc="-340" dirty="0"/>
              <a:t>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399850"/>
            <a:ext cx="723900" cy="735965"/>
            <a:chOff x="1553550" y="1399850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0177" y="15417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950" y="2852899"/>
            <a:ext cx="723900" cy="735965"/>
            <a:chOff x="629950" y="285289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6771" y="29947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29274" y="2986500"/>
            <a:ext cx="723900" cy="735965"/>
            <a:chOff x="2029274" y="2986500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80485" y="31283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2983" y="1995199"/>
            <a:ext cx="2336800" cy="1378585"/>
            <a:chOff x="972983" y="1995199"/>
            <a:chExt cx="2336800" cy="1378585"/>
          </a:xfrm>
        </p:grpSpPr>
        <p:sp>
          <p:nvSpPr>
            <p:cNvPr id="16" name="object 16"/>
            <p:cNvSpPr/>
            <p:nvPr/>
          </p:nvSpPr>
          <p:spPr>
            <a:xfrm>
              <a:off x="992033" y="20142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25507" y="213706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85175" y="1461800"/>
            <a:ext cx="723900" cy="735965"/>
            <a:chOff x="3485175" y="1461800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35725" y="16036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2175" y="3335249"/>
            <a:ext cx="723900" cy="735965"/>
            <a:chOff x="3362175" y="3335249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05133" y="34771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24125" y="2178349"/>
            <a:ext cx="123189" cy="1176020"/>
          </a:xfrm>
          <a:custGeom>
            <a:avLst/>
            <a:gdLst/>
            <a:ahLst/>
            <a:cxnLst/>
            <a:rect l="l" t="t" r="r" b="b"/>
            <a:pathLst>
              <a:path w="123189" h="1176020">
                <a:moveTo>
                  <a:pt x="122999" y="0"/>
                </a:moveTo>
                <a:lnTo>
                  <a:pt x="0" y="1175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46212" y="2030041"/>
            <a:ext cx="235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85" dirty="0">
                <a:latin typeface="Cambria"/>
                <a:cs typeface="Cambria"/>
              </a:rPr>
              <a:t>: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72450" y="810842"/>
            <a:ext cx="2687320" cy="39662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605"/>
              </a:spcBef>
            </a:pPr>
            <a:r>
              <a:rPr sz="2800" spc="-50" dirty="0">
                <a:latin typeface="Cambria"/>
                <a:cs typeface="Cambria"/>
              </a:rPr>
              <a:t>1: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95" dirty="0">
                <a:latin typeface="Cambria"/>
                <a:cs typeface="Cambria"/>
              </a:rPr>
              <a:t>[3,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65" dirty="0">
                <a:latin typeface="Cambria"/>
                <a:cs typeface="Cambria"/>
              </a:rPr>
              <a:t>5]</a:t>
            </a:r>
            <a:endParaRPr sz="2800">
              <a:latin typeface="Cambria"/>
              <a:cs typeface="Cambria"/>
            </a:endParaRPr>
          </a:p>
          <a:p>
            <a:pPr marL="649605">
              <a:lnSpc>
                <a:spcPct val="100000"/>
              </a:lnSpc>
              <a:spcBef>
                <a:spcPts val="500"/>
              </a:spcBef>
            </a:pPr>
            <a:r>
              <a:rPr sz="2800" spc="170" dirty="0">
                <a:latin typeface="Cambria"/>
                <a:cs typeface="Cambria"/>
              </a:rPr>
              <a:t>2:</a:t>
            </a:r>
            <a:r>
              <a:rPr sz="2800" spc="10" dirty="0">
                <a:latin typeface="Cambria"/>
                <a:cs typeface="Cambria"/>
              </a:rPr>
              <a:t> </a:t>
            </a:r>
            <a:r>
              <a:rPr sz="2800" spc="225" dirty="0">
                <a:latin typeface="Cambria"/>
                <a:cs typeface="Cambria"/>
              </a:rPr>
              <a:t>[4]</a:t>
            </a:r>
            <a:endParaRPr sz="2800">
              <a:latin typeface="Cambria"/>
              <a:cs typeface="Cambria"/>
            </a:endParaRPr>
          </a:p>
          <a:p>
            <a:pPr marL="649605">
              <a:lnSpc>
                <a:spcPct val="100000"/>
              </a:lnSpc>
              <a:spcBef>
                <a:spcPts val="505"/>
              </a:spcBef>
            </a:pPr>
            <a:r>
              <a:rPr sz="2800" spc="120" dirty="0">
                <a:latin typeface="Cambria"/>
                <a:cs typeface="Cambria"/>
              </a:rPr>
              <a:t>3: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85" dirty="0">
                <a:latin typeface="Cambria"/>
                <a:cs typeface="Cambria"/>
              </a:rPr>
              <a:t>[1,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65" dirty="0">
                <a:latin typeface="Cambria"/>
                <a:cs typeface="Cambria"/>
              </a:rPr>
              <a:t>5]</a:t>
            </a:r>
            <a:endParaRPr sz="2800">
              <a:latin typeface="Cambria"/>
              <a:cs typeface="Cambria"/>
            </a:endParaRPr>
          </a:p>
          <a:p>
            <a:pPr marL="649605">
              <a:lnSpc>
                <a:spcPct val="100000"/>
              </a:lnSpc>
              <a:spcBef>
                <a:spcPts val="505"/>
              </a:spcBef>
            </a:pPr>
            <a:r>
              <a:rPr sz="2800" spc="235" dirty="0">
                <a:latin typeface="Cambria"/>
                <a:cs typeface="Cambria"/>
              </a:rPr>
              <a:t>4: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185" dirty="0">
                <a:latin typeface="Cambria"/>
                <a:cs typeface="Cambria"/>
              </a:rPr>
              <a:t>[2]</a:t>
            </a:r>
            <a:endParaRPr sz="2800">
              <a:latin typeface="Cambria"/>
              <a:cs typeface="Cambria"/>
            </a:endParaRPr>
          </a:p>
          <a:p>
            <a:pPr marL="649605">
              <a:lnSpc>
                <a:spcPct val="100000"/>
              </a:lnSpc>
              <a:spcBef>
                <a:spcPts val="505"/>
              </a:spcBef>
            </a:pPr>
            <a:r>
              <a:rPr sz="2800" spc="165" dirty="0">
                <a:latin typeface="Cambria"/>
                <a:cs typeface="Cambria"/>
              </a:rPr>
              <a:t>5: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85" dirty="0">
                <a:latin typeface="Cambria"/>
                <a:cs typeface="Cambria"/>
              </a:rPr>
              <a:t>[1,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14" dirty="0">
                <a:latin typeface="Cambria"/>
                <a:cs typeface="Cambria"/>
              </a:rPr>
              <a:t>3]</a:t>
            </a:r>
            <a:endParaRPr sz="2800">
              <a:latin typeface="Cambria"/>
              <a:cs typeface="Cambria"/>
            </a:endParaRPr>
          </a:p>
          <a:p>
            <a:pPr marL="649605">
              <a:lnSpc>
                <a:spcPct val="100000"/>
              </a:lnSpc>
              <a:spcBef>
                <a:spcPts val="500"/>
              </a:spcBef>
            </a:pPr>
            <a:r>
              <a:rPr sz="2800" spc="265" dirty="0">
                <a:latin typeface="Cambria"/>
                <a:cs typeface="Cambria"/>
              </a:rPr>
              <a:t>6: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215" dirty="0">
                <a:latin typeface="Cambria"/>
                <a:cs typeface="Cambria"/>
              </a:rPr>
              <a:t>[]</a:t>
            </a:r>
            <a:endParaRPr sz="28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1730"/>
              </a:spcBef>
            </a:pPr>
            <a:r>
              <a:rPr sz="1700" i="1" spc="114" dirty="0">
                <a:solidFill>
                  <a:srgbClr val="9900FF"/>
                </a:solidFill>
                <a:latin typeface="Cambria"/>
                <a:cs typeface="Cambria"/>
              </a:rPr>
              <a:t>and </a:t>
            </a:r>
            <a:r>
              <a:rPr sz="1700" i="1" spc="75" dirty="0">
                <a:solidFill>
                  <a:srgbClr val="9900FF"/>
                </a:solidFill>
                <a:latin typeface="Cambria"/>
                <a:cs typeface="Cambria"/>
              </a:rPr>
              <a:t>this </a:t>
            </a:r>
            <a:r>
              <a:rPr sz="1700" i="1" spc="80" dirty="0">
                <a:solidFill>
                  <a:srgbClr val="9900FF"/>
                </a:solidFill>
                <a:latin typeface="Cambria"/>
                <a:cs typeface="Cambria"/>
              </a:rPr>
              <a:t>could </a:t>
            </a:r>
            <a:r>
              <a:rPr sz="1700" i="1" spc="65" dirty="0">
                <a:solidFill>
                  <a:srgbClr val="9900FF"/>
                </a:solidFill>
                <a:latin typeface="Cambria"/>
                <a:cs typeface="Cambria"/>
              </a:rPr>
              <a:t>itself </a:t>
            </a:r>
            <a:r>
              <a:rPr sz="1700" i="1" spc="100" dirty="0">
                <a:solidFill>
                  <a:srgbClr val="9900FF"/>
                </a:solidFill>
                <a:latin typeface="Cambria"/>
                <a:cs typeface="Cambria"/>
              </a:rPr>
              <a:t>be </a:t>
            </a:r>
            <a:r>
              <a:rPr sz="1700" i="1" spc="114" dirty="0">
                <a:solidFill>
                  <a:srgbClr val="9900FF"/>
                </a:solidFill>
                <a:latin typeface="Cambria"/>
                <a:cs typeface="Cambria"/>
              </a:rPr>
              <a:t>an </a:t>
            </a:r>
            <a:r>
              <a:rPr sz="1700" i="1" spc="1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60" dirty="0">
                <a:solidFill>
                  <a:srgbClr val="9900FF"/>
                </a:solidFill>
                <a:latin typeface="Cambria"/>
                <a:cs typeface="Cambria"/>
              </a:rPr>
              <a:t>array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05" dirty="0">
                <a:solidFill>
                  <a:srgbClr val="9900FF"/>
                </a:solidFill>
                <a:latin typeface="Cambria"/>
                <a:cs typeface="Cambria"/>
              </a:rPr>
              <a:t>with</a:t>
            </a:r>
            <a:r>
              <a:rPr sz="17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5" dirty="0">
                <a:solidFill>
                  <a:srgbClr val="9900FF"/>
                </a:solidFill>
                <a:latin typeface="Cambria"/>
                <a:cs typeface="Cambria"/>
              </a:rPr>
              <a:t>these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75" dirty="0">
                <a:solidFill>
                  <a:srgbClr val="9900FF"/>
                </a:solidFill>
                <a:latin typeface="Cambria"/>
                <a:cs typeface="Cambria"/>
              </a:rPr>
              <a:t>six</a:t>
            </a:r>
            <a:r>
              <a:rPr sz="17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60" dirty="0">
                <a:solidFill>
                  <a:srgbClr val="9900FF"/>
                </a:solidFill>
                <a:latin typeface="Cambria"/>
                <a:cs typeface="Cambria"/>
              </a:rPr>
              <a:t>lists</a:t>
            </a:r>
            <a:r>
              <a:rPr sz="17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0" dirty="0">
                <a:solidFill>
                  <a:srgbClr val="9900FF"/>
                </a:solidFill>
                <a:latin typeface="Cambria"/>
                <a:cs typeface="Cambria"/>
              </a:rPr>
              <a:t>as </a:t>
            </a:r>
            <a:r>
              <a:rPr sz="1700" i="1" spc="-36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90" dirty="0">
                <a:solidFill>
                  <a:srgbClr val="9900FF"/>
                </a:solidFill>
                <a:latin typeface="Cambria"/>
                <a:cs typeface="Cambria"/>
              </a:rPr>
              <a:t>values</a:t>
            </a:r>
            <a:endParaRPr sz="1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40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(Why</a:t>
            </a:r>
            <a:r>
              <a:rPr spc="-270" dirty="0"/>
              <a:t> </a:t>
            </a:r>
            <a:r>
              <a:rPr spc="-420" dirty="0"/>
              <a:t>do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50" dirty="0"/>
              <a:t>care</a:t>
            </a:r>
            <a:r>
              <a:rPr spc="-270" dirty="0"/>
              <a:t> </a:t>
            </a:r>
            <a:r>
              <a:rPr spc="-385" dirty="0"/>
              <a:t>about</a:t>
            </a:r>
            <a:r>
              <a:rPr spc="-270" dirty="0"/>
              <a:t> bipartiteness?)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5" y="1399850"/>
            <a:ext cx="2958465" cy="2726055"/>
            <a:chOff x="1315775" y="1399850"/>
            <a:chExt cx="2958465" cy="272605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8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8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7" y="0"/>
                  </a:moveTo>
                  <a:lnTo>
                    <a:pt x="343007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8424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424" y="2076203"/>
              <a:ext cx="1066800" cy="2030730"/>
            </a:xfrm>
            <a:custGeom>
              <a:avLst/>
              <a:gdLst/>
              <a:ahLst/>
              <a:cxnLst/>
              <a:rect l="l" t="t" r="r" b="b"/>
              <a:pathLst>
                <a:path w="1066800" h="2030729">
                  <a:moveTo>
                    <a:pt x="0" y="1681696"/>
                  </a:moveTo>
                  <a:lnTo>
                    <a:pt x="3130" y="1634373"/>
                  </a:lnTo>
                  <a:lnTo>
                    <a:pt x="12248" y="1588984"/>
                  </a:lnTo>
                  <a:lnTo>
                    <a:pt x="26946" y="1545947"/>
                  </a:lnTo>
                  <a:lnTo>
                    <a:pt x="46815" y="1505675"/>
                  </a:lnTo>
                  <a:lnTo>
                    <a:pt x="71447" y="1468585"/>
                  </a:lnTo>
                  <a:lnTo>
                    <a:pt x="100433" y="1435092"/>
                  </a:lnTo>
                  <a:lnTo>
                    <a:pt x="133364" y="1405612"/>
                  </a:lnTo>
                  <a:lnTo>
                    <a:pt x="169831" y="1380561"/>
                  </a:lnTo>
                  <a:lnTo>
                    <a:pt x="209427" y="1360352"/>
                  </a:lnTo>
                  <a:lnTo>
                    <a:pt x="251743" y="1345404"/>
                  </a:lnTo>
                  <a:lnTo>
                    <a:pt x="296370" y="1336130"/>
                  </a:lnTo>
                  <a:lnTo>
                    <a:pt x="342899" y="1332946"/>
                  </a:lnTo>
                  <a:lnTo>
                    <a:pt x="396865" y="1337291"/>
                  </a:lnTo>
                  <a:lnTo>
                    <a:pt x="449015" y="1350065"/>
                  </a:lnTo>
                  <a:lnTo>
                    <a:pt x="498429" y="1370883"/>
                  </a:lnTo>
                  <a:lnTo>
                    <a:pt x="544187" y="1399354"/>
                  </a:lnTo>
                  <a:lnTo>
                    <a:pt x="585366" y="1435092"/>
                  </a:lnTo>
                  <a:lnTo>
                    <a:pt x="615134" y="1469646"/>
                  </a:lnTo>
                  <a:lnTo>
                    <a:pt x="639985" y="1507541"/>
                  </a:lnTo>
                  <a:lnTo>
                    <a:pt x="659698" y="1548235"/>
                  </a:lnTo>
                  <a:lnTo>
                    <a:pt x="674052" y="1591187"/>
                  </a:lnTo>
                  <a:lnTo>
                    <a:pt x="682826" y="1635855"/>
                  </a:lnTo>
                  <a:lnTo>
                    <a:pt x="685799" y="1681696"/>
                  </a:lnTo>
                  <a:lnTo>
                    <a:pt x="682669" y="1729019"/>
                  </a:lnTo>
                  <a:lnTo>
                    <a:pt x="673551" y="1774408"/>
                  </a:lnTo>
                  <a:lnTo>
                    <a:pt x="658853" y="1817445"/>
                  </a:lnTo>
                  <a:lnTo>
                    <a:pt x="638984" y="1857717"/>
                  </a:lnTo>
                  <a:lnTo>
                    <a:pt x="614352" y="1894807"/>
                  </a:lnTo>
                  <a:lnTo>
                    <a:pt x="585366" y="1928300"/>
                  </a:lnTo>
                  <a:lnTo>
                    <a:pt x="552435" y="1957780"/>
                  </a:lnTo>
                  <a:lnTo>
                    <a:pt x="515968" y="1982831"/>
                  </a:lnTo>
                  <a:lnTo>
                    <a:pt x="476372" y="2003040"/>
                  </a:lnTo>
                  <a:lnTo>
                    <a:pt x="434056" y="2017988"/>
                  </a:lnTo>
                  <a:lnTo>
                    <a:pt x="389429" y="2027262"/>
                  </a:lnTo>
                  <a:lnTo>
                    <a:pt x="342899" y="2030446"/>
                  </a:lnTo>
                  <a:lnTo>
                    <a:pt x="296370" y="2027262"/>
                  </a:lnTo>
                  <a:lnTo>
                    <a:pt x="251743" y="2017988"/>
                  </a:lnTo>
                  <a:lnTo>
                    <a:pt x="209427" y="2003040"/>
                  </a:lnTo>
                  <a:lnTo>
                    <a:pt x="169831" y="1982831"/>
                  </a:lnTo>
                  <a:lnTo>
                    <a:pt x="133364" y="1957780"/>
                  </a:lnTo>
                  <a:lnTo>
                    <a:pt x="100433" y="1928300"/>
                  </a:lnTo>
                  <a:lnTo>
                    <a:pt x="71447" y="1894807"/>
                  </a:lnTo>
                  <a:lnTo>
                    <a:pt x="46815" y="1857717"/>
                  </a:lnTo>
                  <a:lnTo>
                    <a:pt x="26946" y="1817445"/>
                  </a:lnTo>
                  <a:lnTo>
                    <a:pt x="12248" y="1774408"/>
                  </a:lnTo>
                  <a:lnTo>
                    <a:pt x="3130" y="1729019"/>
                  </a:lnTo>
                  <a:lnTo>
                    <a:pt x="0" y="1681696"/>
                  </a:lnTo>
                  <a:close/>
                </a:path>
                <a:path w="1066800" h="2030729">
                  <a:moveTo>
                    <a:pt x="1066233" y="0"/>
                  </a:moveTo>
                  <a:lnTo>
                    <a:pt x="342933" y="13328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8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8950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749"/>
                  </a:moveTo>
                  <a:lnTo>
                    <a:pt x="3130" y="1477426"/>
                  </a:lnTo>
                  <a:lnTo>
                    <a:pt x="12248" y="1432038"/>
                  </a:lnTo>
                  <a:lnTo>
                    <a:pt x="26946" y="1389000"/>
                  </a:lnTo>
                  <a:lnTo>
                    <a:pt x="46815" y="1348729"/>
                  </a:lnTo>
                  <a:lnTo>
                    <a:pt x="71447" y="1311639"/>
                  </a:lnTo>
                  <a:lnTo>
                    <a:pt x="100433" y="1278146"/>
                  </a:lnTo>
                  <a:lnTo>
                    <a:pt x="133364" y="1248666"/>
                  </a:lnTo>
                  <a:lnTo>
                    <a:pt x="169831" y="1223614"/>
                  </a:lnTo>
                  <a:lnTo>
                    <a:pt x="209427" y="1203406"/>
                  </a:lnTo>
                  <a:lnTo>
                    <a:pt x="251743" y="1188457"/>
                  </a:lnTo>
                  <a:lnTo>
                    <a:pt x="296370" y="1179183"/>
                  </a:lnTo>
                  <a:lnTo>
                    <a:pt x="342899" y="1175999"/>
                  </a:lnTo>
                  <a:lnTo>
                    <a:pt x="396865" y="1180344"/>
                  </a:lnTo>
                  <a:lnTo>
                    <a:pt x="449015" y="1193119"/>
                  </a:lnTo>
                  <a:lnTo>
                    <a:pt x="498430" y="1213936"/>
                  </a:lnTo>
                  <a:lnTo>
                    <a:pt x="544187" y="1242408"/>
                  </a:lnTo>
                  <a:lnTo>
                    <a:pt x="585367" y="1278146"/>
                  </a:lnTo>
                  <a:lnTo>
                    <a:pt x="615135" y="1312699"/>
                  </a:lnTo>
                  <a:lnTo>
                    <a:pt x="639985" y="1350594"/>
                  </a:lnTo>
                  <a:lnTo>
                    <a:pt x="659698" y="1391289"/>
                  </a:lnTo>
                  <a:lnTo>
                    <a:pt x="674052" y="1434241"/>
                  </a:lnTo>
                  <a:lnTo>
                    <a:pt x="682826" y="1478908"/>
                  </a:lnTo>
                  <a:lnTo>
                    <a:pt x="685799" y="1524749"/>
                  </a:lnTo>
                  <a:lnTo>
                    <a:pt x="682669" y="1572073"/>
                  </a:lnTo>
                  <a:lnTo>
                    <a:pt x="673551" y="1617461"/>
                  </a:lnTo>
                  <a:lnTo>
                    <a:pt x="658853" y="1660499"/>
                  </a:lnTo>
                  <a:lnTo>
                    <a:pt x="638984" y="1700770"/>
                  </a:lnTo>
                  <a:lnTo>
                    <a:pt x="614352" y="1737860"/>
                  </a:lnTo>
                  <a:lnTo>
                    <a:pt x="585366" y="1771353"/>
                  </a:lnTo>
                  <a:lnTo>
                    <a:pt x="552435" y="1800833"/>
                  </a:lnTo>
                  <a:lnTo>
                    <a:pt x="515968" y="1825885"/>
                  </a:lnTo>
                  <a:lnTo>
                    <a:pt x="476372" y="1846093"/>
                  </a:lnTo>
                  <a:lnTo>
                    <a:pt x="434056" y="1861042"/>
                  </a:lnTo>
                  <a:lnTo>
                    <a:pt x="389429" y="1870316"/>
                  </a:lnTo>
                  <a:lnTo>
                    <a:pt x="342899" y="1873499"/>
                  </a:lnTo>
                  <a:lnTo>
                    <a:pt x="296370" y="1870316"/>
                  </a:lnTo>
                  <a:lnTo>
                    <a:pt x="251743" y="1861042"/>
                  </a:lnTo>
                  <a:lnTo>
                    <a:pt x="209427" y="1846093"/>
                  </a:lnTo>
                  <a:lnTo>
                    <a:pt x="169831" y="1825885"/>
                  </a:lnTo>
                  <a:lnTo>
                    <a:pt x="133364" y="1800833"/>
                  </a:lnTo>
                  <a:lnTo>
                    <a:pt x="100433" y="1771353"/>
                  </a:lnTo>
                  <a:lnTo>
                    <a:pt x="71447" y="1737860"/>
                  </a:lnTo>
                  <a:lnTo>
                    <a:pt x="46815" y="1700770"/>
                  </a:lnTo>
                  <a:lnTo>
                    <a:pt x="26946" y="1660499"/>
                  </a:lnTo>
                  <a:lnTo>
                    <a:pt x="12248" y="1617461"/>
                  </a:lnTo>
                  <a:lnTo>
                    <a:pt x="3130" y="1572073"/>
                  </a:lnTo>
                  <a:lnTo>
                    <a:pt x="0" y="1524749"/>
                  </a:lnTo>
                  <a:close/>
                </a:path>
                <a:path w="685800" h="1873885">
                  <a:moveTo>
                    <a:pt x="278174" y="0"/>
                  </a:moveTo>
                  <a:lnTo>
                    <a:pt x="342974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84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0046" y="1418900"/>
              <a:ext cx="1749425" cy="2092960"/>
            </a:xfrm>
            <a:custGeom>
              <a:avLst/>
              <a:gdLst/>
              <a:ahLst/>
              <a:cxnLst/>
              <a:rect l="l" t="t" r="r" b="b"/>
              <a:pathLst>
                <a:path w="1749425" h="2092960">
                  <a:moveTo>
                    <a:pt x="618366" y="348749"/>
                  </a:moveTo>
                  <a:lnTo>
                    <a:pt x="621497" y="301426"/>
                  </a:lnTo>
                  <a:lnTo>
                    <a:pt x="630615" y="256038"/>
                  </a:lnTo>
                  <a:lnTo>
                    <a:pt x="645313" y="213000"/>
                  </a:lnTo>
                  <a:lnTo>
                    <a:pt x="665182" y="172729"/>
                  </a:lnTo>
                  <a:lnTo>
                    <a:pt x="689814" y="135639"/>
                  </a:lnTo>
                  <a:lnTo>
                    <a:pt x="718799" y="102146"/>
                  </a:lnTo>
                  <a:lnTo>
                    <a:pt x="751730" y="72666"/>
                  </a:lnTo>
                  <a:lnTo>
                    <a:pt x="788198" y="47614"/>
                  </a:lnTo>
                  <a:lnTo>
                    <a:pt x="827794" y="27406"/>
                  </a:lnTo>
                  <a:lnTo>
                    <a:pt x="870110" y="12457"/>
                  </a:lnTo>
                  <a:lnTo>
                    <a:pt x="914737" y="3183"/>
                  </a:lnTo>
                  <a:lnTo>
                    <a:pt x="961266" y="0"/>
                  </a:lnTo>
                  <a:lnTo>
                    <a:pt x="1015231" y="4344"/>
                  </a:lnTo>
                  <a:lnTo>
                    <a:pt x="1067382" y="17119"/>
                  </a:lnTo>
                  <a:lnTo>
                    <a:pt x="1116796" y="37936"/>
                  </a:lnTo>
                  <a:lnTo>
                    <a:pt x="1162554" y="66408"/>
                  </a:lnTo>
                  <a:lnTo>
                    <a:pt x="1203733" y="102146"/>
                  </a:lnTo>
                  <a:lnTo>
                    <a:pt x="1233501" y="136699"/>
                  </a:lnTo>
                  <a:lnTo>
                    <a:pt x="1258352" y="174594"/>
                  </a:lnTo>
                  <a:lnTo>
                    <a:pt x="1278065" y="215289"/>
                  </a:lnTo>
                  <a:lnTo>
                    <a:pt x="1292418" y="258241"/>
                  </a:lnTo>
                  <a:lnTo>
                    <a:pt x="1301192" y="302908"/>
                  </a:lnTo>
                  <a:lnTo>
                    <a:pt x="1304166" y="348749"/>
                  </a:lnTo>
                  <a:lnTo>
                    <a:pt x="1301036" y="396073"/>
                  </a:lnTo>
                  <a:lnTo>
                    <a:pt x="1291918" y="441461"/>
                  </a:lnTo>
                  <a:lnTo>
                    <a:pt x="1277219" y="484499"/>
                  </a:lnTo>
                  <a:lnTo>
                    <a:pt x="1257350" y="524770"/>
                  </a:lnTo>
                  <a:lnTo>
                    <a:pt x="1232719" y="561860"/>
                  </a:lnTo>
                  <a:lnTo>
                    <a:pt x="1203733" y="595353"/>
                  </a:lnTo>
                  <a:lnTo>
                    <a:pt x="1170802" y="624833"/>
                  </a:lnTo>
                  <a:lnTo>
                    <a:pt x="1134334" y="649885"/>
                  </a:lnTo>
                  <a:lnTo>
                    <a:pt x="1094738" y="670093"/>
                  </a:lnTo>
                  <a:lnTo>
                    <a:pt x="1052423" y="685042"/>
                  </a:lnTo>
                  <a:lnTo>
                    <a:pt x="1007796" y="694316"/>
                  </a:lnTo>
                  <a:lnTo>
                    <a:pt x="961266" y="697499"/>
                  </a:lnTo>
                  <a:lnTo>
                    <a:pt x="914737" y="694316"/>
                  </a:lnTo>
                  <a:lnTo>
                    <a:pt x="870110" y="685042"/>
                  </a:lnTo>
                  <a:lnTo>
                    <a:pt x="827794" y="670093"/>
                  </a:lnTo>
                  <a:lnTo>
                    <a:pt x="788198" y="649885"/>
                  </a:lnTo>
                  <a:lnTo>
                    <a:pt x="751730" y="624833"/>
                  </a:lnTo>
                  <a:lnTo>
                    <a:pt x="718799" y="595353"/>
                  </a:lnTo>
                  <a:lnTo>
                    <a:pt x="689814" y="561860"/>
                  </a:lnTo>
                  <a:lnTo>
                    <a:pt x="665182" y="524770"/>
                  </a:lnTo>
                  <a:lnTo>
                    <a:pt x="645313" y="484499"/>
                  </a:lnTo>
                  <a:lnTo>
                    <a:pt x="630615" y="441461"/>
                  </a:lnTo>
                  <a:lnTo>
                    <a:pt x="621497" y="396073"/>
                  </a:lnTo>
                  <a:lnTo>
                    <a:pt x="618366" y="348749"/>
                  </a:lnTo>
                  <a:close/>
                </a:path>
                <a:path w="1749425" h="2092960">
                  <a:moveTo>
                    <a:pt x="961266" y="697499"/>
                  </a:moveTo>
                  <a:lnTo>
                    <a:pt x="1749366" y="2037599"/>
                  </a:lnTo>
                </a:path>
                <a:path w="1749425" h="2092960">
                  <a:moveTo>
                    <a:pt x="718799" y="595353"/>
                  </a:moveTo>
                  <a:lnTo>
                    <a:pt x="0" y="209235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31892" y="1092215"/>
            <a:ext cx="3643629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35" dirty="0">
                <a:latin typeface="Cambria"/>
                <a:cs typeface="Cambria"/>
              </a:rPr>
              <a:t>basis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b="1" spc="130" dirty="0">
                <a:latin typeface="Cambria"/>
                <a:cs typeface="Cambria"/>
              </a:rPr>
              <a:t>matching </a:t>
            </a:r>
            <a:r>
              <a:rPr sz="2000" spc="145" dirty="0">
                <a:latin typeface="Cambria"/>
                <a:cs typeface="Cambria"/>
              </a:rPr>
              <a:t>problems. </a:t>
            </a:r>
            <a:r>
              <a:rPr sz="2000" spc="175" dirty="0">
                <a:latin typeface="Cambria"/>
                <a:cs typeface="Cambria"/>
              </a:rPr>
              <a:t>E.g.,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suppose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20" dirty="0">
                <a:latin typeface="Cambria"/>
                <a:cs typeface="Cambria"/>
              </a:rPr>
              <a:t>vertices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on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top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people,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20" dirty="0">
                <a:latin typeface="Cambria"/>
                <a:cs typeface="Cambria"/>
              </a:rPr>
              <a:t>vertices </a:t>
            </a:r>
            <a:r>
              <a:rPr sz="2000" spc="180" dirty="0">
                <a:latin typeface="Cambria"/>
                <a:cs typeface="Cambria"/>
              </a:rPr>
              <a:t>on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bottom </a:t>
            </a:r>
            <a:r>
              <a:rPr sz="2000" spc="114" dirty="0">
                <a:latin typeface="Cambria"/>
                <a:cs typeface="Cambria"/>
              </a:rPr>
              <a:t>are </a:t>
            </a:r>
            <a:r>
              <a:rPr sz="2000" spc="155" dirty="0">
                <a:latin typeface="Cambria"/>
                <a:cs typeface="Cambria"/>
              </a:rPr>
              <a:t>jobs,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 </a:t>
            </a:r>
            <a:r>
              <a:rPr sz="2000" spc="160" dirty="0">
                <a:latin typeface="Cambria"/>
                <a:cs typeface="Cambria"/>
              </a:rPr>
              <a:t>show </a:t>
            </a:r>
            <a:r>
              <a:rPr sz="2000" spc="165" dirty="0">
                <a:latin typeface="Cambria"/>
                <a:cs typeface="Cambria"/>
              </a:rPr>
              <a:t>who can </a:t>
            </a:r>
            <a:r>
              <a:rPr sz="2000" spc="140" dirty="0">
                <a:latin typeface="Cambria"/>
                <a:cs typeface="Cambria"/>
              </a:rPr>
              <a:t>do </a:t>
            </a:r>
            <a:r>
              <a:rPr sz="2000" spc="145" dirty="0">
                <a:latin typeface="Cambria"/>
                <a:cs typeface="Cambria"/>
              </a:rPr>
              <a:t> what. </a:t>
            </a:r>
            <a:r>
              <a:rPr sz="2000" spc="175" dirty="0">
                <a:latin typeface="Cambria"/>
                <a:cs typeface="Cambria"/>
              </a:rPr>
              <a:t>Can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140" dirty="0">
                <a:latin typeface="Cambria"/>
                <a:cs typeface="Cambria"/>
              </a:rPr>
              <a:t>give 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everyone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exactly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job?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marR="462280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45" dirty="0">
                <a:latin typeface="Cambria"/>
                <a:cs typeface="Cambria"/>
              </a:rPr>
              <a:t>We'll </a:t>
            </a:r>
            <a:r>
              <a:rPr sz="2000" spc="130" dirty="0">
                <a:latin typeface="Cambria"/>
                <a:cs typeface="Cambria"/>
              </a:rPr>
              <a:t>return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this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rgbClr val="351B75"/>
                </a:solidFill>
                <a:latin typeface="Cambria"/>
                <a:cs typeface="Cambria"/>
              </a:rPr>
              <a:t>Unit</a:t>
            </a:r>
            <a:r>
              <a:rPr sz="2000" spc="15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220" dirty="0">
                <a:solidFill>
                  <a:srgbClr val="351B75"/>
                </a:solidFill>
                <a:latin typeface="Cambria"/>
                <a:cs typeface="Cambria"/>
              </a:rPr>
              <a:t>6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351B75"/>
                </a:solidFill>
                <a:latin typeface="Cambria"/>
                <a:cs typeface="Cambria"/>
              </a:rPr>
              <a:t>(Greed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351B75"/>
                </a:solidFill>
                <a:latin typeface="Cambria"/>
                <a:cs typeface="Cambria"/>
              </a:rPr>
              <a:t>&amp;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351B75"/>
                </a:solidFill>
                <a:latin typeface="Cambria"/>
                <a:cs typeface="Cambria"/>
              </a:rPr>
              <a:t>Flow)</a:t>
            </a:r>
            <a:r>
              <a:rPr sz="2000" spc="125" dirty="0"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40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(Why</a:t>
            </a:r>
            <a:r>
              <a:rPr spc="-270" dirty="0"/>
              <a:t> </a:t>
            </a:r>
            <a:r>
              <a:rPr spc="-420" dirty="0"/>
              <a:t>do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50" dirty="0"/>
              <a:t>care</a:t>
            </a:r>
            <a:r>
              <a:rPr spc="-270" dirty="0"/>
              <a:t> </a:t>
            </a:r>
            <a:r>
              <a:rPr spc="-385" dirty="0"/>
              <a:t>about</a:t>
            </a:r>
            <a:r>
              <a:rPr spc="-270" dirty="0"/>
              <a:t> bipartiteness?)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5" y="1399850"/>
            <a:ext cx="2958465" cy="2726055"/>
            <a:chOff x="1315775" y="1399850"/>
            <a:chExt cx="2958465" cy="272605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8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8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3033" y="2014253"/>
              <a:ext cx="5080" cy="1395095"/>
            </a:xfrm>
            <a:custGeom>
              <a:avLst/>
              <a:gdLst/>
              <a:ahLst/>
              <a:cxnLst/>
              <a:rect l="l" t="t" r="r" b="b"/>
              <a:pathLst>
                <a:path w="5080" h="1395095">
                  <a:moveTo>
                    <a:pt x="0" y="0"/>
                  </a:moveTo>
                  <a:lnTo>
                    <a:pt x="4799" y="1394999"/>
                  </a:lnTo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424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38424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1359" y="2076203"/>
              <a:ext cx="723900" cy="1333500"/>
            </a:xfrm>
            <a:custGeom>
              <a:avLst/>
              <a:gdLst/>
              <a:ahLst/>
              <a:cxnLst/>
              <a:rect l="l" t="t" r="r" b="b"/>
              <a:pathLst>
                <a:path w="723900" h="1333500">
                  <a:moveTo>
                    <a:pt x="723299" y="0"/>
                  </a:moveTo>
                  <a:lnTo>
                    <a:pt x="0" y="1332899"/>
                  </a:lnTo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68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950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749"/>
                  </a:moveTo>
                  <a:lnTo>
                    <a:pt x="3130" y="1477426"/>
                  </a:lnTo>
                  <a:lnTo>
                    <a:pt x="12248" y="1432038"/>
                  </a:lnTo>
                  <a:lnTo>
                    <a:pt x="26946" y="1389000"/>
                  </a:lnTo>
                  <a:lnTo>
                    <a:pt x="46815" y="1348729"/>
                  </a:lnTo>
                  <a:lnTo>
                    <a:pt x="71447" y="1311639"/>
                  </a:lnTo>
                  <a:lnTo>
                    <a:pt x="100433" y="1278146"/>
                  </a:lnTo>
                  <a:lnTo>
                    <a:pt x="133364" y="1248666"/>
                  </a:lnTo>
                  <a:lnTo>
                    <a:pt x="169831" y="1223614"/>
                  </a:lnTo>
                  <a:lnTo>
                    <a:pt x="209427" y="1203406"/>
                  </a:lnTo>
                  <a:lnTo>
                    <a:pt x="251743" y="1188457"/>
                  </a:lnTo>
                  <a:lnTo>
                    <a:pt x="296370" y="1179183"/>
                  </a:lnTo>
                  <a:lnTo>
                    <a:pt x="342899" y="1175999"/>
                  </a:lnTo>
                  <a:lnTo>
                    <a:pt x="396865" y="1180344"/>
                  </a:lnTo>
                  <a:lnTo>
                    <a:pt x="449015" y="1193119"/>
                  </a:lnTo>
                  <a:lnTo>
                    <a:pt x="498430" y="1213936"/>
                  </a:lnTo>
                  <a:lnTo>
                    <a:pt x="544187" y="1242408"/>
                  </a:lnTo>
                  <a:lnTo>
                    <a:pt x="585367" y="1278146"/>
                  </a:lnTo>
                  <a:lnTo>
                    <a:pt x="615135" y="1312699"/>
                  </a:lnTo>
                  <a:lnTo>
                    <a:pt x="639985" y="1350594"/>
                  </a:lnTo>
                  <a:lnTo>
                    <a:pt x="659698" y="1391289"/>
                  </a:lnTo>
                  <a:lnTo>
                    <a:pt x="674052" y="1434241"/>
                  </a:lnTo>
                  <a:lnTo>
                    <a:pt x="682826" y="1478908"/>
                  </a:lnTo>
                  <a:lnTo>
                    <a:pt x="685799" y="1524749"/>
                  </a:lnTo>
                  <a:lnTo>
                    <a:pt x="682669" y="1572073"/>
                  </a:lnTo>
                  <a:lnTo>
                    <a:pt x="673551" y="1617461"/>
                  </a:lnTo>
                  <a:lnTo>
                    <a:pt x="658853" y="1660499"/>
                  </a:lnTo>
                  <a:lnTo>
                    <a:pt x="638984" y="1700770"/>
                  </a:lnTo>
                  <a:lnTo>
                    <a:pt x="614352" y="1737860"/>
                  </a:lnTo>
                  <a:lnTo>
                    <a:pt x="585366" y="1771353"/>
                  </a:lnTo>
                  <a:lnTo>
                    <a:pt x="552435" y="1800833"/>
                  </a:lnTo>
                  <a:lnTo>
                    <a:pt x="515968" y="1825885"/>
                  </a:lnTo>
                  <a:lnTo>
                    <a:pt x="476372" y="1846093"/>
                  </a:lnTo>
                  <a:lnTo>
                    <a:pt x="434056" y="1861042"/>
                  </a:lnTo>
                  <a:lnTo>
                    <a:pt x="389429" y="1870316"/>
                  </a:lnTo>
                  <a:lnTo>
                    <a:pt x="342899" y="1873499"/>
                  </a:lnTo>
                  <a:lnTo>
                    <a:pt x="296370" y="1870316"/>
                  </a:lnTo>
                  <a:lnTo>
                    <a:pt x="251743" y="1861042"/>
                  </a:lnTo>
                  <a:lnTo>
                    <a:pt x="209427" y="1846093"/>
                  </a:lnTo>
                  <a:lnTo>
                    <a:pt x="169831" y="1825885"/>
                  </a:lnTo>
                  <a:lnTo>
                    <a:pt x="133364" y="1800833"/>
                  </a:lnTo>
                  <a:lnTo>
                    <a:pt x="100433" y="1771353"/>
                  </a:lnTo>
                  <a:lnTo>
                    <a:pt x="71447" y="1737860"/>
                  </a:lnTo>
                  <a:lnTo>
                    <a:pt x="46815" y="1700770"/>
                  </a:lnTo>
                  <a:lnTo>
                    <a:pt x="26946" y="1660499"/>
                  </a:lnTo>
                  <a:lnTo>
                    <a:pt x="12248" y="1617461"/>
                  </a:lnTo>
                  <a:lnTo>
                    <a:pt x="3130" y="1572073"/>
                  </a:lnTo>
                  <a:lnTo>
                    <a:pt x="0" y="1524749"/>
                  </a:lnTo>
                  <a:close/>
                </a:path>
                <a:path w="685800" h="1873885">
                  <a:moveTo>
                    <a:pt x="278174" y="0"/>
                  </a:moveTo>
                  <a:lnTo>
                    <a:pt x="342974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384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84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1313" y="2116400"/>
              <a:ext cx="788670" cy="1340485"/>
            </a:xfrm>
            <a:custGeom>
              <a:avLst/>
              <a:gdLst/>
              <a:ahLst/>
              <a:cxnLst/>
              <a:rect l="l" t="t" r="r" b="b"/>
              <a:pathLst>
                <a:path w="788670" h="1340485">
                  <a:moveTo>
                    <a:pt x="0" y="0"/>
                  </a:moveTo>
                  <a:lnTo>
                    <a:pt x="788099" y="1340099"/>
                  </a:lnTo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0046" y="2014253"/>
              <a:ext cx="718820" cy="1497330"/>
            </a:xfrm>
            <a:custGeom>
              <a:avLst/>
              <a:gdLst/>
              <a:ahLst/>
              <a:cxnLst/>
              <a:rect l="l" t="t" r="r" b="b"/>
              <a:pathLst>
                <a:path w="718819" h="1497329">
                  <a:moveTo>
                    <a:pt x="718799" y="0"/>
                  </a:moveTo>
                  <a:lnTo>
                    <a:pt x="0" y="1496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31892" y="1092215"/>
            <a:ext cx="3643629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35" dirty="0">
                <a:latin typeface="Cambria"/>
                <a:cs typeface="Cambria"/>
              </a:rPr>
              <a:t>basis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b="1" spc="130" dirty="0">
                <a:latin typeface="Cambria"/>
                <a:cs typeface="Cambria"/>
              </a:rPr>
              <a:t>matching </a:t>
            </a:r>
            <a:r>
              <a:rPr sz="2000" spc="145" dirty="0">
                <a:latin typeface="Cambria"/>
                <a:cs typeface="Cambria"/>
              </a:rPr>
              <a:t>problems. </a:t>
            </a:r>
            <a:r>
              <a:rPr sz="2000" spc="175" dirty="0">
                <a:latin typeface="Cambria"/>
                <a:cs typeface="Cambria"/>
              </a:rPr>
              <a:t>E.g.,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suppose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20" dirty="0">
                <a:latin typeface="Cambria"/>
                <a:cs typeface="Cambria"/>
              </a:rPr>
              <a:t>vertices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80" dirty="0">
                <a:latin typeface="Cambria"/>
                <a:cs typeface="Cambria"/>
              </a:rPr>
              <a:t>on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top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people,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20" dirty="0">
                <a:latin typeface="Cambria"/>
                <a:cs typeface="Cambria"/>
              </a:rPr>
              <a:t>vertices </a:t>
            </a:r>
            <a:r>
              <a:rPr sz="2000" spc="180" dirty="0">
                <a:latin typeface="Cambria"/>
                <a:cs typeface="Cambria"/>
              </a:rPr>
              <a:t>on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bottom </a:t>
            </a:r>
            <a:r>
              <a:rPr sz="2000" spc="114" dirty="0">
                <a:latin typeface="Cambria"/>
                <a:cs typeface="Cambria"/>
              </a:rPr>
              <a:t>are </a:t>
            </a:r>
            <a:r>
              <a:rPr sz="2000" spc="155" dirty="0">
                <a:latin typeface="Cambria"/>
                <a:cs typeface="Cambria"/>
              </a:rPr>
              <a:t>jobs, </a:t>
            </a:r>
            <a:r>
              <a:rPr sz="2000" spc="160" dirty="0">
                <a:latin typeface="Cambria"/>
                <a:cs typeface="Cambria"/>
              </a:rPr>
              <a:t>and 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edges </a:t>
            </a:r>
            <a:r>
              <a:rPr sz="2000" spc="160" dirty="0">
                <a:latin typeface="Cambria"/>
                <a:cs typeface="Cambria"/>
              </a:rPr>
              <a:t>show </a:t>
            </a:r>
            <a:r>
              <a:rPr sz="2000" spc="165" dirty="0">
                <a:latin typeface="Cambria"/>
                <a:cs typeface="Cambria"/>
              </a:rPr>
              <a:t>who can </a:t>
            </a:r>
            <a:r>
              <a:rPr sz="2000" spc="140" dirty="0">
                <a:latin typeface="Cambria"/>
                <a:cs typeface="Cambria"/>
              </a:rPr>
              <a:t>do </a:t>
            </a:r>
            <a:r>
              <a:rPr sz="2000" spc="145" dirty="0">
                <a:latin typeface="Cambria"/>
                <a:cs typeface="Cambria"/>
              </a:rPr>
              <a:t> what. </a:t>
            </a:r>
            <a:r>
              <a:rPr sz="2000" spc="175" dirty="0">
                <a:latin typeface="Cambria"/>
                <a:cs typeface="Cambria"/>
              </a:rPr>
              <a:t>Can </a:t>
            </a:r>
            <a:r>
              <a:rPr sz="2000" spc="120" dirty="0">
                <a:latin typeface="Cambria"/>
                <a:cs typeface="Cambria"/>
              </a:rPr>
              <a:t>we </a:t>
            </a:r>
            <a:r>
              <a:rPr sz="2000" spc="140" dirty="0">
                <a:latin typeface="Cambria"/>
                <a:cs typeface="Cambria"/>
              </a:rPr>
              <a:t>give 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everyone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exactly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one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job?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Tahoma"/>
              <a:buChar char="●"/>
            </a:pPr>
            <a:endParaRPr sz="2000">
              <a:latin typeface="Cambria"/>
              <a:cs typeface="Cambria"/>
            </a:endParaRPr>
          </a:p>
          <a:p>
            <a:pPr marL="394335" marR="462280" indent="-382270">
              <a:lnSpc>
                <a:spcPct val="100000"/>
              </a:lnSpc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45" dirty="0">
                <a:latin typeface="Cambria"/>
                <a:cs typeface="Cambria"/>
              </a:rPr>
              <a:t>We'll </a:t>
            </a:r>
            <a:r>
              <a:rPr sz="2000" spc="130" dirty="0">
                <a:latin typeface="Cambria"/>
                <a:cs typeface="Cambria"/>
              </a:rPr>
              <a:t>return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50" dirty="0">
                <a:latin typeface="Cambria"/>
                <a:cs typeface="Cambria"/>
              </a:rPr>
              <a:t>this </a:t>
            </a:r>
            <a:r>
              <a:rPr sz="2000" spc="160" dirty="0">
                <a:latin typeface="Cambria"/>
                <a:cs typeface="Cambria"/>
              </a:rPr>
              <a:t>in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rgbClr val="351B75"/>
                </a:solidFill>
                <a:latin typeface="Cambria"/>
                <a:cs typeface="Cambria"/>
              </a:rPr>
              <a:t>Unit</a:t>
            </a:r>
            <a:r>
              <a:rPr sz="2000" spc="15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220" dirty="0">
                <a:solidFill>
                  <a:srgbClr val="351B75"/>
                </a:solidFill>
                <a:latin typeface="Cambria"/>
                <a:cs typeface="Cambria"/>
              </a:rPr>
              <a:t>6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351B75"/>
                </a:solidFill>
                <a:latin typeface="Cambria"/>
                <a:cs typeface="Cambria"/>
              </a:rPr>
              <a:t>(Greed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351B75"/>
                </a:solidFill>
                <a:latin typeface="Cambria"/>
                <a:cs typeface="Cambria"/>
              </a:rPr>
              <a:t>&amp;</a:t>
            </a:r>
            <a:r>
              <a:rPr sz="2000" spc="20" dirty="0">
                <a:solidFill>
                  <a:srgbClr val="351B7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351B75"/>
                </a:solidFill>
                <a:latin typeface="Cambria"/>
                <a:cs typeface="Cambria"/>
              </a:rPr>
              <a:t>Flow)</a:t>
            </a:r>
            <a:r>
              <a:rPr sz="2000" spc="125" dirty="0"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40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(Why</a:t>
            </a:r>
            <a:r>
              <a:rPr spc="-270" dirty="0"/>
              <a:t> </a:t>
            </a:r>
            <a:r>
              <a:rPr spc="-420" dirty="0"/>
              <a:t>do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50" dirty="0"/>
              <a:t>care</a:t>
            </a:r>
            <a:r>
              <a:rPr spc="-270" dirty="0"/>
              <a:t> </a:t>
            </a:r>
            <a:r>
              <a:rPr spc="-385" dirty="0"/>
              <a:t>about</a:t>
            </a:r>
            <a:r>
              <a:rPr spc="-270" dirty="0"/>
              <a:t> bipartiteness?)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6974" y="1391299"/>
            <a:ext cx="723900" cy="735965"/>
            <a:chOff x="736974" y="139129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756024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024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3602" y="1533166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76499" y="1391299"/>
            <a:ext cx="723900" cy="735965"/>
            <a:chOff x="2176499" y="139129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2195549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5549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33321" y="1533166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6500" y="2225462"/>
            <a:ext cx="723900" cy="735965"/>
            <a:chOff x="2176500" y="2225462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2195550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5550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19458" y="2367329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41824" y="1562637"/>
            <a:ext cx="753745" cy="393065"/>
            <a:chOff x="1441824" y="1562637"/>
            <a:chExt cx="753745" cy="393065"/>
          </a:xfrm>
        </p:grpSpPr>
        <p:sp>
          <p:nvSpPr>
            <p:cNvPr id="16" name="object 16"/>
            <p:cNvSpPr/>
            <p:nvPr/>
          </p:nvSpPr>
          <p:spPr>
            <a:xfrm>
              <a:off x="1441824" y="1759099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5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6024" y="156739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30"/>
                  </a:lnTo>
                  <a:lnTo>
                    <a:pt x="82518" y="246151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69"/>
                  </a:lnTo>
                  <a:lnTo>
                    <a:pt x="291581" y="137248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6024" y="156739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670" y="1633953"/>
              <a:ext cx="240808" cy="25029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05813" y="3059650"/>
            <a:ext cx="723900" cy="735965"/>
            <a:chOff x="705813" y="3059650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724863" y="3078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4863" y="3078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469" y="3201516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1892" y="1473215"/>
            <a:ext cx="368236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140" dirty="0">
                <a:latin typeface="Cambria"/>
                <a:cs typeface="Cambria"/>
              </a:rPr>
              <a:t>also </a:t>
            </a:r>
            <a:r>
              <a:rPr sz="2000" spc="150" dirty="0">
                <a:latin typeface="Cambria"/>
                <a:cs typeface="Cambria"/>
              </a:rPr>
              <a:t>the </a:t>
            </a:r>
            <a:r>
              <a:rPr sz="2000" spc="135" dirty="0">
                <a:latin typeface="Cambria"/>
                <a:cs typeface="Cambria"/>
              </a:rPr>
              <a:t>basis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problems </a:t>
            </a:r>
            <a:r>
              <a:rPr sz="2000" spc="130" dirty="0">
                <a:latin typeface="Cambria"/>
                <a:cs typeface="Cambria"/>
              </a:rPr>
              <a:t>like: </a:t>
            </a:r>
            <a:r>
              <a:rPr sz="2000" spc="150" dirty="0">
                <a:latin typeface="Cambria"/>
                <a:cs typeface="Cambria"/>
              </a:rPr>
              <a:t>You </a:t>
            </a:r>
            <a:r>
              <a:rPr sz="2000" spc="160" dirty="0">
                <a:latin typeface="Cambria"/>
                <a:cs typeface="Cambria"/>
              </a:rPr>
              <a:t>know </a:t>
            </a:r>
            <a:r>
              <a:rPr sz="2000" spc="16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45" dirty="0">
                <a:latin typeface="Cambria"/>
                <a:cs typeface="Cambria"/>
              </a:rPr>
              <a:t>a </a:t>
            </a:r>
            <a:r>
              <a:rPr sz="2000" spc="165" dirty="0">
                <a:latin typeface="Cambria"/>
                <a:cs typeface="Cambria"/>
              </a:rPr>
              <a:t>bunch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25" dirty="0">
                <a:latin typeface="Cambria"/>
                <a:cs typeface="Cambria"/>
              </a:rPr>
              <a:t>pairs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people </a:t>
            </a:r>
            <a:r>
              <a:rPr sz="2000" spc="165" dirty="0">
                <a:latin typeface="Cambria"/>
                <a:cs typeface="Cambria"/>
              </a:rPr>
              <a:t>who </a:t>
            </a:r>
            <a:r>
              <a:rPr sz="2000" spc="170" dirty="0">
                <a:latin typeface="Cambria"/>
                <a:cs typeface="Cambria"/>
              </a:rPr>
              <a:t>won't </a:t>
            </a:r>
            <a:r>
              <a:rPr sz="2000" spc="130" dirty="0">
                <a:latin typeface="Cambria"/>
                <a:cs typeface="Cambria"/>
              </a:rPr>
              <a:t>work 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together. </a:t>
            </a:r>
            <a:r>
              <a:rPr sz="2000" spc="175" dirty="0">
                <a:latin typeface="Cambria"/>
                <a:cs typeface="Cambria"/>
              </a:rPr>
              <a:t>Can </a:t>
            </a:r>
            <a:r>
              <a:rPr sz="2000" spc="150" dirty="0">
                <a:latin typeface="Cambria"/>
                <a:cs typeface="Cambria"/>
              </a:rPr>
              <a:t>you </a:t>
            </a:r>
            <a:r>
              <a:rPr sz="2000" spc="130" dirty="0">
                <a:latin typeface="Cambria"/>
                <a:cs typeface="Cambria"/>
              </a:rPr>
              <a:t>split 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195" dirty="0">
                <a:latin typeface="Cambria"/>
                <a:cs typeface="Cambria"/>
              </a:rPr>
              <a:t>them </a:t>
            </a:r>
            <a:r>
              <a:rPr sz="2000" spc="150" dirty="0">
                <a:latin typeface="Cambria"/>
                <a:cs typeface="Cambria"/>
              </a:rPr>
              <a:t>into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50" dirty="0">
                <a:latin typeface="Cambria"/>
                <a:cs typeface="Cambria"/>
              </a:rPr>
              <a:t>groups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while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honoring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all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their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requests?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5825" y="2225462"/>
            <a:ext cx="723900" cy="735965"/>
            <a:chOff x="705825" y="2225462"/>
            <a:chExt cx="723900" cy="735965"/>
          </a:xfrm>
        </p:grpSpPr>
        <p:sp>
          <p:nvSpPr>
            <p:cNvPr id="26" name="object 26"/>
            <p:cNvSpPr/>
            <p:nvPr/>
          </p:nvSpPr>
          <p:spPr>
            <a:xfrm>
              <a:off x="724875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4875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56375" y="2367329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5824" y="3893825"/>
            <a:ext cx="723900" cy="735965"/>
            <a:chOff x="705824" y="3893825"/>
            <a:chExt cx="723900" cy="735965"/>
          </a:xfrm>
        </p:grpSpPr>
        <p:sp>
          <p:nvSpPr>
            <p:cNvPr id="30" name="object 30"/>
            <p:cNvSpPr/>
            <p:nvPr/>
          </p:nvSpPr>
          <p:spPr>
            <a:xfrm>
              <a:off x="724874" y="391287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4874" y="391287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57034" y="4035692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76500" y="3059637"/>
            <a:ext cx="723900" cy="735965"/>
            <a:chOff x="2176500" y="3059637"/>
            <a:chExt cx="723900" cy="735965"/>
          </a:xfrm>
        </p:grpSpPr>
        <p:sp>
          <p:nvSpPr>
            <p:cNvPr id="34" name="object 34"/>
            <p:cNvSpPr/>
            <p:nvPr/>
          </p:nvSpPr>
          <p:spPr>
            <a:xfrm>
              <a:off x="2195550" y="3078687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95550" y="3078687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427050" y="3201504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206438" y="3893812"/>
            <a:ext cx="723900" cy="735965"/>
            <a:chOff x="2206438" y="3893812"/>
            <a:chExt cx="723900" cy="735965"/>
          </a:xfrm>
        </p:grpSpPr>
        <p:sp>
          <p:nvSpPr>
            <p:cNvPr id="38" name="object 38"/>
            <p:cNvSpPr/>
            <p:nvPr/>
          </p:nvSpPr>
          <p:spPr>
            <a:xfrm>
              <a:off x="2225488" y="391286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25488" y="391286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49395" y="4035679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10675" y="2396812"/>
            <a:ext cx="784860" cy="393065"/>
            <a:chOff x="1410675" y="2396812"/>
            <a:chExt cx="784860" cy="393065"/>
          </a:xfrm>
        </p:grpSpPr>
        <p:sp>
          <p:nvSpPr>
            <p:cNvPr id="42" name="object 42"/>
            <p:cNvSpPr/>
            <p:nvPr/>
          </p:nvSpPr>
          <p:spPr>
            <a:xfrm>
              <a:off x="1410675" y="2593262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60">
                  <a:moveTo>
                    <a:pt x="0" y="0"/>
                  </a:moveTo>
                  <a:lnTo>
                    <a:pt x="78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6062" y="240157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30"/>
                  </a:lnTo>
                  <a:lnTo>
                    <a:pt x="82518" y="246151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69"/>
                  </a:lnTo>
                  <a:lnTo>
                    <a:pt x="291581" y="137248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16062" y="240157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708" y="2468128"/>
              <a:ext cx="240808" cy="25029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410663" y="3230987"/>
            <a:ext cx="784860" cy="393065"/>
            <a:chOff x="1410663" y="3230987"/>
            <a:chExt cx="784860" cy="393065"/>
          </a:xfrm>
        </p:grpSpPr>
        <p:sp>
          <p:nvSpPr>
            <p:cNvPr id="47" name="object 47"/>
            <p:cNvSpPr/>
            <p:nvPr/>
          </p:nvSpPr>
          <p:spPr>
            <a:xfrm>
              <a:off x="1410663" y="3427449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60">
                  <a:moveTo>
                    <a:pt x="0" y="0"/>
                  </a:moveTo>
                  <a:lnTo>
                    <a:pt x="78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16062" y="323574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29"/>
                  </a:lnTo>
                  <a:lnTo>
                    <a:pt x="82518" y="246150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70"/>
                  </a:lnTo>
                  <a:lnTo>
                    <a:pt x="291581" y="137249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16062" y="323574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08" y="3302303"/>
              <a:ext cx="240808" cy="250293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410675" y="4065162"/>
            <a:ext cx="815340" cy="393065"/>
            <a:chOff x="1410675" y="4065162"/>
            <a:chExt cx="815340" cy="393065"/>
          </a:xfrm>
        </p:grpSpPr>
        <p:sp>
          <p:nvSpPr>
            <p:cNvPr id="52" name="object 52"/>
            <p:cNvSpPr/>
            <p:nvPr/>
          </p:nvSpPr>
          <p:spPr>
            <a:xfrm>
              <a:off x="1410675" y="4261624"/>
              <a:ext cx="815340" cy="0"/>
            </a:xfrm>
            <a:custGeom>
              <a:avLst/>
              <a:gdLst/>
              <a:ahLst/>
              <a:cxnLst/>
              <a:rect l="l" t="t" r="r" b="b"/>
              <a:pathLst>
                <a:path w="815339">
                  <a:moveTo>
                    <a:pt x="0" y="0"/>
                  </a:moveTo>
                  <a:lnTo>
                    <a:pt x="81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31037" y="406992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29"/>
                  </a:lnTo>
                  <a:lnTo>
                    <a:pt x="82518" y="246150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70"/>
                  </a:lnTo>
                  <a:lnTo>
                    <a:pt x="291581" y="137249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31037" y="406992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683" y="4136478"/>
              <a:ext cx="240808" cy="250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6040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(Why</a:t>
            </a:r>
            <a:r>
              <a:rPr spc="-270" dirty="0"/>
              <a:t> </a:t>
            </a:r>
            <a:r>
              <a:rPr spc="-420" dirty="0"/>
              <a:t>do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50" dirty="0"/>
              <a:t>care</a:t>
            </a:r>
            <a:r>
              <a:rPr spc="-270" dirty="0"/>
              <a:t> </a:t>
            </a:r>
            <a:r>
              <a:rPr spc="-385" dirty="0"/>
              <a:t>about</a:t>
            </a:r>
            <a:r>
              <a:rPr spc="-270" dirty="0"/>
              <a:t> bipartiteness?)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6974" y="1391299"/>
            <a:ext cx="723900" cy="735965"/>
            <a:chOff x="736974" y="139129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756024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024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3602" y="1533166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76499" y="1391299"/>
            <a:ext cx="723900" cy="735965"/>
            <a:chOff x="2176499" y="139129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2195549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5549" y="1410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33321" y="1533166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76500" y="2225462"/>
            <a:ext cx="723900" cy="735965"/>
            <a:chOff x="2176500" y="2225462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2195550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5550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19458" y="2367329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41824" y="1562637"/>
            <a:ext cx="753745" cy="393065"/>
            <a:chOff x="1441824" y="1562637"/>
            <a:chExt cx="753745" cy="393065"/>
          </a:xfrm>
        </p:grpSpPr>
        <p:sp>
          <p:nvSpPr>
            <p:cNvPr id="16" name="object 16"/>
            <p:cNvSpPr/>
            <p:nvPr/>
          </p:nvSpPr>
          <p:spPr>
            <a:xfrm>
              <a:off x="1441824" y="1759099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4">
                  <a:moveTo>
                    <a:pt x="0" y="0"/>
                  </a:moveTo>
                  <a:lnTo>
                    <a:pt x="7535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6024" y="156739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30"/>
                  </a:lnTo>
                  <a:lnTo>
                    <a:pt x="82518" y="246151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69"/>
                  </a:lnTo>
                  <a:lnTo>
                    <a:pt x="291581" y="137248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6024" y="156739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670" y="1633953"/>
              <a:ext cx="240808" cy="25029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05813" y="3059650"/>
            <a:ext cx="723900" cy="735965"/>
            <a:chOff x="705813" y="3059650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724863" y="3078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4863" y="30787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469" y="3201516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5825" y="2225462"/>
            <a:ext cx="723900" cy="735965"/>
            <a:chOff x="705825" y="2225462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724875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4875" y="224451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56375" y="2367329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5824" y="3893825"/>
            <a:ext cx="723900" cy="735965"/>
            <a:chOff x="705824" y="3893825"/>
            <a:chExt cx="723900" cy="735965"/>
          </a:xfrm>
        </p:grpSpPr>
        <p:sp>
          <p:nvSpPr>
            <p:cNvPr id="29" name="object 29"/>
            <p:cNvSpPr/>
            <p:nvPr/>
          </p:nvSpPr>
          <p:spPr>
            <a:xfrm>
              <a:off x="724874" y="391287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4874" y="391287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57034" y="4035692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76500" y="3059637"/>
            <a:ext cx="723900" cy="735965"/>
            <a:chOff x="2176500" y="3059637"/>
            <a:chExt cx="723900" cy="735965"/>
          </a:xfrm>
        </p:grpSpPr>
        <p:sp>
          <p:nvSpPr>
            <p:cNvPr id="33" name="object 33"/>
            <p:cNvSpPr/>
            <p:nvPr/>
          </p:nvSpPr>
          <p:spPr>
            <a:xfrm>
              <a:off x="2195550" y="3078687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95550" y="3078687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27050" y="3201504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206438" y="3893812"/>
            <a:ext cx="723900" cy="735965"/>
            <a:chOff x="2206438" y="3893812"/>
            <a:chExt cx="723900" cy="735965"/>
          </a:xfrm>
        </p:grpSpPr>
        <p:sp>
          <p:nvSpPr>
            <p:cNvPr id="37" name="object 37"/>
            <p:cNvSpPr/>
            <p:nvPr/>
          </p:nvSpPr>
          <p:spPr>
            <a:xfrm>
              <a:off x="2225488" y="391286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25488" y="3912862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449395" y="4035679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410675" y="2396812"/>
            <a:ext cx="784860" cy="393065"/>
            <a:chOff x="1410675" y="2396812"/>
            <a:chExt cx="784860" cy="393065"/>
          </a:xfrm>
        </p:grpSpPr>
        <p:sp>
          <p:nvSpPr>
            <p:cNvPr id="41" name="object 41"/>
            <p:cNvSpPr/>
            <p:nvPr/>
          </p:nvSpPr>
          <p:spPr>
            <a:xfrm>
              <a:off x="1410675" y="2593262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60">
                  <a:moveTo>
                    <a:pt x="0" y="0"/>
                  </a:moveTo>
                  <a:lnTo>
                    <a:pt x="78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6062" y="240157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30"/>
                  </a:lnTo>
                  <a:lnTo>
                    <a:pt x="82518" y="246151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69"/>
                  </a:lnTo>
                  <a:lnTo>
                    <a:pt x="291581" y="137248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6062" y="240157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708" y="2468128"/>
              <a:ext cx="240808" cy="250293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410663" y="3230987"/>
            <a:ext cx="784860" cy="393065"/>
            <a:chOff x="1410663" y="3230987"/>
            <a:chExt cx="784860" cy="393065"/>
          </a:xfrm>
        </p:grpSpPr>
        <p:sp>
          <p:nvSpPr>
            <p:cNvPr id="46" name="object 46"/>
            <p:cNvSpPr/>
            <p:nvPr/>
          </p:nvSpPr>
          <p:spPr>
            <a:xfrm>
              <a:off x="1410663" y="3427449"/>
              <a:ext cx="784860" cy="0"/>
            </a:xfrm>
            <a:custGeom>
              <a:avLst/>
              <a:gdLst/>
              <a:ahLst/>
              <a:cxnLst/>
              <a:rect l="l" t="t" r="r" b="b"/>
              <a:pathLst>
                <a:path w="784860">
                  <a:moveTo>
                    <a:pt x="0" y="0"/>
                  </a:moveTo>
                  <a:lnTo>
                    <a:pt x="78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16062" y="323574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29"/>
                  </a:lnTo>
                  <a:lnTo>
                    <a:pt x="82518" y="246150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70"/>
                  </a:lnTo>
                  <a:lnTo>
                    <a:pt x="291581" y="137249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16062" y="3235749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708" y="3302303"/>
              <a:ext cx="240808" cy="250293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410675" y="4065162"/>
            <a:ext cx="815340" cy="393065"/>
            <a:chOff x="1410675" y="4065162"/>
            <a:chExt cx="815340" cy="393065"/>
          </a:xfrm>
        </p:grpSpPr>
        <p:sp>
          <p:nvSpPr>
            <p:cNvPr id="51" name="object 51"/>
            <p:cNvSpPr/>
            <p:nvPr/>
          </p:nvSpPr>
          <p:spPr>
            <a:xfrm>
              <a:off x="1410675" y="4261624"/>
              <a:ext cx="815340" cy="0"/>
            </a:xfrm>
            <a:custGeom>
              <a:avLst/>
              <a:gdLst/>
              <a:ahLst/>
              <a:cxnLst/>
              <a:rect l="l" t="t" r="r" b="b"/>
              <a:pathLst>
                <a:path w="815339">
                  <a:moveTo>
                    <a:pt x="0" y="0"/>
                  </a:moveTo>
                  <a:lnTo>
                    <a:pt x="814799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31037" y="406992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2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0" y="133947"/>
                  </a:lnTo>
                  <a:lnTo>
                    <a:pt x="71820" y="171132"/>
                  </a:lnTo>
                  <a:lnTo>
                    <a:pt x="71408" y="209529"/>
                  </a:lnTo>
                  <a:lnTo>
                    <a:pt x="82518" y="246150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70"/>
                  </a:lnTo>
                  <a:lnTo>
                    <a:pt x="291581" y="137249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0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31037" y="4069924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683" y="4136478"/>
              <a:ext cx="240808" cy="250293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756399" y="1876724"/>
            <a:ext cx="723900" cy="735965"/>
            <a:chOff x="4756399" y="1876724"/>
            <a:chExt cx="723900" cy="735965"/>
          </a:xfrm>
        </p:grpSpPr>
        <p:sp>
          <p:nvSpPr>
            <p:cNvPr id="56" name="object 56"/>
            <p:cNvSpPr/>
            <p:nvPr/>
          </p:nvSpPr>
          <p:spPr>
            <a:xfrm>
              <a:off x="4775449" y="189577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75449" y="189577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033028" y="2018592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756399" y="3545075"/>
            <a:ext cx="723900" cy="735965"/>
            <a:chOff x="4756399" y="3545075"/>
            <a:chExt cx="723900" cy="735965"/>
          </a:xfrm>
        </p:grpSpPr>
        <p:sp>
          <p:nvSpPr>
            <p:cNvPr id="60" name="object 60"/>
            <p:cNvSpPr/>
            <p:nvPr/>
          </p:nvSpPr>
          <p:spPr>
            <a:xfrm>
              <a:off x="4775449" y="356412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75449" y="3564125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013221" y="3686942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926537" y="2593325"/>
            <a:ext cx="384175" cy="970915"/>
            <a:chOff x="4926537" y="2593325"/>
            <a:chExt cx="384175" cy="970915"/>
          </a:xfrm>
        </p:grpSpPr>
        <p:sp>
          <p:nvSpPr>
            <p:cNvPr id="64" name="object 64"/>
            <p:cNvSpPr/>
            <p:nvPr/>
          </p:nvSpPr>
          <p:spPr>
            <a:xfrm>
              <a:off x="5118350" y="2593325"/>
              <a:ext cx="0" cy="970915"/>
            </a:xfrm>
            <a:custGeom>
              <a:avLst/>
              <a:gdLst/>
              <a:ahLst/>
              <a:cxnLst/>
              <a:rect l="l" t="t" r="r" b="b"/>
              <a:pathLst>
                <a:path h="970914">
                  <a:moveTo>
                    <a:pt x="0" y="9707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31300" y="2887000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187049" y="383399"/>
                  </a:move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23711" y="3717"/>
                  </a:lnTo>
                  <a:lnTo>
                    <a:pt x="258630" y="14592"/>
                  </a:lnTo>
                  <a:lnTo>
                    <a:pt x="290825" y="32207"/>
                  </a:lnTo>
                  <a:lnTo>
                    <a:pt x="319314" y="56147"/>
                  </a:lnTo>
                  <a:lnTo>
                    <a:pt x="331449" y="71315"/>
                  </a:lnTo>
                  <a:lnTo>
                    <a:pt x="203245" y="71315"/>
                  </a:lnTo>
                  <a:lnTo>
                    <a:pt x="166321" y="72060"/>
                  </a:lnTo>
                  <a:lnTo>
                    <a:pt x="130661" y="85218"/>
                  </a:lnTo>
                  <a:lnTo>
                    <a:pt x="177913" y="133947"/>
                  </a:lnTo>
                  <a:lnTo>
                    <a:pt x="84181" y="133947"/>
                  </a:lnTo>
                  <a:lnTo>
                    <a:pt x="71820" y="171132"/>
                  </a:lnTo>
                  <a:lnTo>
                    <a:pt x="71408" y="209530"/>
                  </a:lnTo>
                  <a:lnTo>
                    <a:pt x="82518" y="246151"/>
                  </a:lnTo>
                  <a:lnTo>
                    <a:pt x="104725" y="278006"/>
                  </a:lnTo>
                  <a:lnTo>
                    <a:pt x="135544" y="300833"/>
                  </a:lnTo>
                  <a:lnTo>
                    <a:pt x="170854" y="312084"/>
                  </a:lnTo>
                  <a:lnTo>
                    <a:pt x="330748" y="31208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close/>
                </a:path>
                <a:path w="374650" h="383539">
                  <a:moveTo>
                    <a:pt x="364621" y="249452"/>
                  </a:moveTo>
                  <a:lnTo>
                    <a:pt x="289918" y="249452"/>
                  </a:lnTo>
                  <a:lnTo>
                    <a:pt x="302279" y="212267"/>
                  </a:lnTo>
                  <a:lnTo>
                    <a:pt x="302691" y="173869"/>
                  </a:lnTo>
                  <a:lnTo>
                    <a:pt x="291581" y="137248"/>
                  </a:lnTo>
                  <a:lnTo>
                    <a:pt x="269374" y="105393"/>
                  </a:lnTo>
                  <a:lnTo>
                    <a:pt x="238555" y="82566"/>
                  </a:lnTo>
                  <a:lnTo>
                    <a:pt x="203245" y="71315"/>
                  </a:lnTo>
                  <a:lnTo>
                    <a:pt x="331449" y="71315"/>
                  </a:lnTo>
                  <a:lnTo>
                    <a:pt x="342673" y="85344"/>
                  </a:lnTo>
                  <a:lnTo>
                    <a:pt x="359861" y="118339"/>
                  </a:lnTo>
                  <a:lnTo>
                    <a:pt x="370472" y="154126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64621" y="249452"/>
                  </a:lnTo>
                  <a:close/>
                </a:path>
                <a:path w="374650" h="383539">
                  <a:moveTo>
                    <a:pt x="330748" y="312084"/>
                  </a:moveTo>
                  <a:lnTo>
                    <a:pt x="170854" y="312084"/>
                  </a:lnTo>
                  <a:lnTo>
                    <a:pt x="207778" y="311339"/>
                  </a:lnTo>
                  <a:lnTo>
                    <a:pt x="243438" y="298181"/>
                  </a:lnTo>
                  <a:lnTo>
                    <a:pt x="84181" y="133947"/>
                  </a:lnTo>
                  <a:lnTo>
                    <a:pt x="177913" y="133947"/>
                  </a:lnTo>
                  <a:lnTo>
                    <a:pt x="289918" y="249452"/>
                  </a:lnTo>
                  <a:lnTo>
                    <a:pt x="364621" y="249452"/>
                  </a:lnTo>
                  <a:lnTo>
                    <a:pt x="348562" y="288454"/>
                  </a:lnTo>
                  <a:lnTo>
                    <a:pt x="330748" y="31208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31300" y="2887000"/>
              <a:ext cx="374650" cy="383540"/>
            </a:xfrm>
            <a:custGeom>
              <a:avLst/>
              <a:gdLst/>
              <a:ahLst/>
              <a:cxnLst/>
              <a:rect l="l" t="t" r="r" b="b"/>
              <a:pathLst>
                <a:path w="374650" h="383539">
                  <a:moveTo>
                    <a:pt x="0" y="191699"/>
                  </a:moveTo>
                  <a:lnTo>
                    <a:pt x="6681" y="140738"/>
                  </a:lnTo>
                  <a:lnTo>
                    <a:pt x="25537" y="94945"/>
                  </a:lnTo>
                  <a:lnTo>
                    <a:pt x="54785" y="56147"/>
                  </a:lnTo>
                  <a:lnTo>
                    <a:pt x="92642" y="26172"/>
                  </a:lnTo>
                  <a:lnTo>
                    <a:pt x="137324" y="6847"/>
                  </a:lnTo>
                  <a:lnTo>
                    <a:pt x="187049" y="0"/>
                  </a:lnTo>
                  <a:lnTo>
                    <a:pt x="258630" y="14592"/>
                  </a:lnTo>
                  <a:lnTo>
                    <a:pt x="319314" y="56147"/>
                  </a:lnTo>
                  <a:lnTo>
                    <a:pt x="359861" y="118339"/>
                  </a:lnTo>
                  <a:lnTo>
                    <a:pt x="374099" y="191699"/>
                  </a:lnTo>
                  <a:lnTo>
                    <a:pt x="367418" y="242661"/>
                  </a:lnTo>
                  <a:lnTo>
                    <a:pt x="348562" y="288454"/>
                  </a:lnTo>
                  <a:lnTo>
                    <a:pt x="319314" y="327252"/>
                  </a:lnTo>
                  <a:lnTo>
                    <a:pt x="281457" y="357227"/>
                  </a:lnTo>
                  <a:lnTo>
                    <a:pt x="236775" y="376552"/>
                  </a:lnTo>
                  <a:lnTo>
                    <a:pt x="187049" y="383399"/>
                  </a:lnTo>
                  <a:lnTo>
                    <a:pt x="137324" y="376552"/>
                  </a:lnTo>
                  <a:lnTo>
                    <a:pt x="92642" y="357227"/>
                  </a:lnTo>
                  <a:lnTo>
                    <a:pt x="54785" y="327252"/>
                  </a:lnTo>
                  <a:lnTo>
                    <a:pt x="25537" y="288454"/>
                  </a:lnTo>
                  <a:lnTo>
                    <a:pt x="6681" y="242661"/>
                  </a:lnTo>
                  <a:lnTo>
                    <a:pt x="0" y="1916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7945" y="2953553"/>
              <a:ext cx="240808" cy="250293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0750" y="1876712"/>
            <a:ext cx="1678249" cy="2403962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5961300" y="2018579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953707" y="3686929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04745" y="3686942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916310" y="2018592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88625" y="4562615"/>
            <a:ext cx="9772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Success!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229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When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70" dirty="0"/>
              <a:t>a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380" dirty="0"/>
              <a:t>not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15775" y="1399850"/>
            <a:ext cx="2958465" cy="2726055"/>
            <a:chOff x="1315775" y="1399850"/>
            <a:chExt cx="2958465" cy="272605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48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8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7" y="0"/>
                  </a:moveTo>
                  <a:lnTo>
                    <a:pt x="343007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38424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424" y="2076203"/>
              <a:ext cx="1066800" cy="2030730"/>
            </a:xfrm>
            <a:custGeom>
              <a:avLst/>
              <a:gdLst/>
              <a:ahLst/>
              <a:cxnLst/>
              <a:rect l="l" t="t" r="r" b="b"/>
              <a:pathLst>
                <a:path w="1066800" h="2030729">
                  <a:moveTo>
                    <a:pt x="0" y="1681696"/>
                  </a:moveTo>
                  <a:lnTo>
                    <a:pt x="3130" y="1634373"/>
                  </a:lnTo>
                  <a:lnTo>
                    <a:pt x="12248" y="1588984"/>
                  </a:lnTo>
                  <a:lnTo>
                    <a:pt x="26946" y="1545947"/>
                  </a:lnTo>
                  <a:lnTo>
                    <a:pt x="46815" y="1505675"/>
                  </a:lnTo>
                  <a:lnTo>
                    <a:pt x="71447" y="1468585"/>
                  </a:lnTo>
                  <a:lnTo>
                    <a:pt x="100433" y="1435092"/>
                  </a:lnTo>
                  <a:lnTo>
                    <a:pt x="133364" y="1405612"/>
                  </a:lnTo>
                  <a:lnTo>
                    <a:pt x="169831" y="1380561"/>
                  </a:lnTo>
                  <a:lnTo>
                    <a:pt x="209427" y="1360352"/>
                  </a:lnTo>
                  <a:lnTo>
                    <a:pt x="251743" y="1345404"/>
                  </a:lnTo>
                  <a:lnTo>
                    <a:pt x="296370" y="1336130"/>
                  </a:lnTo>
                  <a:lnTo>
                    <a:pt x="342899" y="1332946"/>
                  </a:lnTo>
                  <a:lnTo>
                    <a:pt x="396865" y="1337291"/>
                  </a:lnTo>
                  <a:lnTo>
                    <a:pt x="449015" y="1350065"/>
                  </a:lnTo>
                  <a:lnTo>
                    <a:pt x="498429" y="1370883"/>
                  </a:lnTo>
                  <a:lnTo>
                    <a:pt x="544187" y="1399354"/>
                  </a:lnTo>
                  <a:lnTo>
                    <a:pt x="585366" y="1435092"/>
                  </a:lnTo>
                  <a:lnTo>
                    <a:pt x="615134" y="1469646"/>
                  </a:lnTo>
                  <a:lnTo>
                    <a:pt x="639985" y="1507541"/>
                  </a:lnTo>
                  <a:lnTo>
                    <a:pt x="659698" y="1548235"/>
                  </a:lnTo>
                  <a:lnTo>
                    <a:pt x="674052" y="1591187"/>
                  </a:lnTo>
                  <a:lnTo>
                    <a:pt x="682826" y="1635855"/>
                  </a:lnTo>
                  <a:lnTo>
                    <a:pt x="685799" y="1681696"/>
                  </a:lnTo>
                  <a:lnTo>
                    <a:pt x="682669" y="1729019"/>
                  </a:lnTo>
                  <a:lnTo>
                    <a:pt x="673551" y="1774408"/>
                  </a:lnTo>
                  <a:lnTo>
                    <a:pt x="658853" y="1817445"/>
                  </a:lnTo>
                  <a:lnTo>
                    <a:pt x="638984" y="1857717"/>
                  </a:lnTo>
                  <a:lnTo>
                    <a:pt x="614352" y="1894807"/>
                  </a:lnTo>
                  <a:lnTo>
                    <a:pt x="585366" y="1928300"/>
                  </a:lnTo>
                  <a:lnTo>
                    <a:pt x="552435" y="1957780"/>
                  </a:lnTo>
                  <a:lnTo>
                    <a:pt x="515968" y="1982831"/>
                  </a:lnTo>
                  <a:lnTo>
                    <a:pt x="476372" y="2003040"/>
                  </a:lnTo>
                  <a:lnTo>
                    <a:pt x="434056" y="2017988"/>
                  </a:lnTo>
                  <a:lnTo>
                    <a:pt x="389429" y="2027262"/>
                  </a:lnTo>
                  <a:lnTo>
                    <a:pt x="342899" y="2030446"/>
                  </a:lnTo>
                  <a:lnTo>
                    <a:pt x="296370" y="2027262"/>
                  </a:lnTo>
                  <a:lnTo>
                    <a:pt x="251743" y="2017988"/>
                  </a:lnTo>
                  <a:lnTo>
                    <a:pt x="209427" y="2003040"/>
                  </a:lnTo>
                  <a:lnTo>
                    <a:pt x="169831" y="1982831"/>
                  </a:lnTo>
                  <a:lnTo>
                    <a:pt x="133364" y="1957780"/>
                  </a:lnTo>
                  <a:lnTo>
                    <a:pt x="100433" y="1928300"/>
                  </a:lnTo>
                  <a:lnTo>
                    <a:pt x="71447" y="1894807"/>
                  </a:lnTo>
                  <a:lnTo>
                    <a:pt x="46815" y="1857717"/>
                  </a:lnTo>
                  <a:lnTo>
                    <a:pt x="26946" y="1817445"/>
                  </a:lnTo>
                  <a:lnTo>
                    <a:pt x="12248" y="1774408"/>
                  </a:lnTo>
                  <a:lnTo>
                    <a:pt x="3130" y="1729019"/>
                  </a:lnTo>
                  <a:lnTo>
                    <a:pt x="0" y="1681696"/>
                  </a:lnTo>
                  <a:close/>
                </a:path>
                <a:path w="1066800" h="2030729">
                  <a:moveTo>
                    <a:pt x="1066233" y="0"/>
                  </a:moveTo>
                  <a:lnTo>
                    <a:pt x="342933" y="13328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0625" y="3757900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60">
                  <a:moveTo>
                    <a:pt x="51779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68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68950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749"/>
                  </a:moveTo>
                  <a:lnTo>
                    <a:pt x="3130" y="1477426"/>
                  </a:lnTo>
                  <a:lnTo>
                    <a:pt x="12248" y="1432038"/>
                  </a:lnTo>
                  <a:lnTo>
                    <a:pt x="26946" y="1389000"/>
                  </a:lnTo>
                  <a:lnTo>
                    <a:pt x="46815" y="1348729"/>
                  </a:lnTo>
                  <a:lnTo>
                    <a:pt x="71447" y="1311639"/>
                  </a:lnTo>
                  <a:lnTo>
                    <a:pt x="100433" y="1278146"/>
                  </a:lnTo>
                  <a:lnTo>
                    <a:pt x="133364" y="1248666"/>
                  </a:lnTo>
                  <a:lnTo>
                    <a:pt x="169831" y="1223614"/>
                  </a:lnTo>
                  <a:lnTo>
                    <a:pt x="209427" y="1203406"/>
                  </a:lnTo>
                  <a:lnTo>
                    <a:pt x="251743" y="1188457"/>
                  </a:lnTo>
                  <a:lnTo>
                    <a:pt x="296370" y="1179183"/>
                  </a:lnTo>
                  <a:lnTo>
                    <a:pt x="342899" y="1175999"/>
                  </a:lnTo>
                  <a:lnTo>
                    <a:pt x="396865" y="1180344"/>
                  </a:lnTo>
                  <a:lnTo>
                    <a:pt x="449015" y="1193119"/>
                  </a:lnTo>
                  <a:lnTo>
                    <a:pt x="498430" y="1213936"/>
                  </a:lnTo>
                  <a:lnTo>
                    <a:pt x="544187" y="1242408"/>
                  </a:lnTo>
                  <a:lnTo>
                    <a:pt x="585367" y="1278146"/>
                  </a:lnTo>
                  <a:lnTo>
                    <a:pt x="615135" y="1312699"/>
                  </a:lnTo>
                  <a:lnTo>
                    <a:pt x="639985" y="1350594"/>
                  </a:lnTo>
                  <a:lnTo>
                    <a:pt x="659698" y="1391289"/>
                  </a:lnTo>
                  <a:lnTo>
                    <a:pt x="674052" y="1434241"/>
                  </a:lnTo>
                  <a:lnTo>
                    <a:pt x="682826" y="1478908"/>
                  </a:lnTo>
                  <a:lnTo>
                    <a:pt x="685799" y="1524749"/>
                  </a:lnTo>
                  <a:lnTo>
                    <a:pt x="682669" y="1572073"/>
                  </a:lnTo>
                  <a:lnTo>
                    <a:pt x="673551" y="1617461"/>
                  </a:lnTo>
                  <a:lnTo>
                    <a:pt x="658853" y="1660499"/>
                  </a:lnTo>
                  <a:lnTo>
                    <a:pt x="638984" y="1700770"/>
                  </a:lnTo>
                  <a:lnTo>
                    <a:pt x="614352" y="1737860"/>
                  </a:lnTo>
                  <a:lnTo>
                    <a:pt x="585366" y="1771353"/>
                  </a:lnTo>
                  <a:lnTo>
                    <a:pt x="552435" y="1800833"/>
                  </a:lnTo>
                  <a:lnTo>
                    <a:pt x="515968" y="1825885"/>
                  </a:lnTo>
                  <a:lnTo>
                    <a:pt x="476372" y="1846093"/>
                  </a:lnTo>
                  <a:lnTo>
                    <a:pt x="434056" y="1861042"/>
                  </a:lnTo>
                  <a:lnTo>
                    <a:pt x="389429" y="1870316"/>
                  </a:lnTo>
                  <a:lnTo>
                    <a:pt x="342899" y="1873499"/>
                  </a:lnTo>
                  <a:lnTo>
                    <a:pt x="296370" y="1870316"/>
                  </a:lnTo>
                  <a:lnTo>
                    <a:pt x="251743" y="1861042"/>
                  </a:lnTo>
                  <a:lnTo>
                    <a:pt x="209427" y="1846093"/>
                  </a:lnTo>
                  <a:lnTo>
                    <a:pt x="169831" y="1825885"/>
                  </a:lnTo>
                  <a:lnTo>
                    <a:pt x="133364" y="1800833"/>
                  </a:lnTo>
                  <a:lnTo>
                    <a:pt x="100433" y="1771353"/>
                  </a:lnTo>
                  <a:lnTo>
                    <a:pt x="71447" y="1737860"/>
                  </a:lnTo>
                  <a:lnTo>
                    <a:pt x="46815" y="1700770"/>
                  </a:lnTo>
                  <a:lnTo>
                    <a:pt x="26946" y="1660499"/>
                  </a:lnTo>
                  <a:lnTo>
                    <a:pt x="12248" y="1617461"/>
                  </a:lnTo>
                  <a:lnTo>
                    <a:pt x="3130" y="1572073"/>
                  </a:lnTo>
                  <a:lnTo>
                    <a:pt x="0" y="1524749"/>
                  </a:lnTo>
                  <a:close/>
                </a:path>
                <a:path w="685800" h="1873885">
                  <a:moveTo>
                    <a:pt x="278174" y="0"/>
                  </a:moveTo>
                  <a:lnTo>
                    <a:pt x="342974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384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20046" y="1418900"/>
              <a:ext cx="1749425" cy="2092960"/>
            </a:xfrm>
            <a:custGeom>
              <a:avLst/>
              <a:gdLst/>
              <a:ahLst/>
              <a:cxnLst/>
              <a:rect l="l" t="t" r="r" b="b"/>
              <a:pathLst>
                <a:path w="1749425" h="2092960">
                  <a:moveTo>
                    <a:pt x="618366" y="348749"/>
                  </a:moveTo>
                  <a:lnTo>
                    <a:pt x="621497" y="301426"/>
                  </a:lnTo>
                  <a:lnTo>
                    <a:pt x="630615" y="256038"/>
                  </a:lnTo>
                  <a:lnTo>
                    <a:pt x="645313" y="213000"/>
                  </a:lnTo>
                  <a:lnTo>
                    <a:pt x="665182" y="172729"/>
                  </a:lnTo>
                  <a:lnTo>
                    <a:pt x="689814" y="135639"/>
                  </a:lnTo>
                  <a:lnTo>
                    <a:pt x="718799" y="102146"/>
                  </a:lnTo>
                  <a:lnTo>
                    <a:pt x="751730" y="72666"/>
                  </a:lnTo>
                  <a:lnTo>
                    <a:pt x="788198" y="47614"/>
                  </a:lnTo>
                  <a:lnTo>
                    <a:pt x="827794" y="27406"/>
                  </a:lnTo>
                  <a:lnTo>
                    <a:pt x="870110" y="12457"/>
                  </a:lnTo>
                  <a:lnTo>
                    <a:pt x="914737" y="3183"/>
                  </a:lnTo>
                  <a:lnTo>
                    <a:pt x="961266" y="0"/>
                  </a:lnTo>
                  <a:lnTo>
                    <a:pt x="1015231" y="4344"/>
                  </a:lnTo>
                  <a:lnTo>
                    <a:pt x="1067382" y="17119"/>
                  </a:lnTo>
                  <a:lnTo>
                    <a:pt x="1116796" y="37936"/>
                  </a:lnTo>
                  <a:lnTo>
                    <a:pt x="1162554" y="66408"/>
                  </a:lnTo>
                  <a:lnTo>
                    <a:pt x="1203733" y="102146"/>
                  </a:lnTo>
                  <a:lnTo>
                    <a:pt x="1233501" y="136699"/>
                  </a:lnTo>
                  <a:lnTo>
                    <a:pt x="1258352" y="174594"/>
                  </a:lnTo>
                  <a:lnTo>
                    <a:pt x="1278065" y="215289"/>
                  </a:lnTo>
                  <a:lnTo>
                    <a:pt x="1292418" y="258241"/>
                  </a:lnTo>
                  <a:lnTo>
                    <a:pt x="1301192" y="302908"/>
                  </a:lnTo>
                  <a:lnTo>
                    <a:pt x="1304166" y="348749"/>
                  </a:lnTo>
                  <a:lnTo>
                    <a:pt x="1301036" y="396073"/>
                  </a:lnTo>
                  <a:lnTo>
                    <a:pt x="1291918" y="441461"/>
                  </a:lnTo>
                  <a:lnTo>
                    <a:pt x="1277219" y="484499"/>
                  </a:lnTo>
                  <a:lnTo>
                    <a:pt x="1257350" y="524770"/>
                  </a:lnTo>
                  <a:lnTo>
                    <a:pt x="1232719" y="561860"/>
                  </a:lnTo>
                  <a:lnTo>
                    <a:pt x="1203733" y="595353"/>
                  </a:lnTo>
                  <a:lnTo>
                    <a:pt x="1170802" y="624833"/>
                  </a:lnTo>
                  <a:lnTo>
                    <a:pt x="1134334" y="649885"/>
                  </a:lnTo>
                  <a:lnTo>
                    <a:pt x="1094738" y="670093"/>
                  </a:lnTo>
                  <a:lnTo>
                    <a:pt x="1052423" y="685042"/>
                  </a:lnTo>
                  <a:lnTo>
                    <a:pt x="1007796" y="694316"/>
                  </a:lnTo>
                  <a:lnTo>
                    <a:pt x="961266" y="697499"/>
                  </a:lnTo>
                  <a:lnTo>
                    <a:pt x="914737" y="694316"/>
                  </a:lnTo>
                  <a:lnTo>
                    <a:pt x="870110" y="685042"/>
                  </a:lnTo>
                  <a:lnTo>
                    <a:pt x="827794" y="670093"/>
                  </a:lnTo>
                  <a:lnTo>
                    <a:pt x="788198" y="649885"/>
                  </a:lnTo>
                  <a:lnTo>
                    <a:pt x="751730" y="624833"/>
                  </a:lnTo>
                  <a:lnTo>
                    <a:pt x="718799" y="595353"/>
                  </a:lnTo>
                  <a:lnTo>
                    <a:pt x="689814" y="561860"/>
                  </a:lnTo>
                  <a:lnTo>
                    <a:pt x="665182" y="524770"/>
                  </a:lnTo>
                  <a:lnTo>
                    <a:pt x="645313" y="484499"/>
                  </a:lnTo>
                  <a:lnTo>
                    <a:pt x="630615" y="441461"/>
                  </a:lnTo>
                  <a:lnTo>
                    <a:pt x="621497" y="396073"/>
                  </a:lnTo>
                  <a:lnTo>
                    <a:pt x="618366" y="348749"/>
                  </a:lnTo>
                  <a:close/>
                </a:path>
                <a:path w="1749425" h="2092960">
                  <a:moveTo>
                    <a:pt x="961266" y="697499"/>
                  </a:moveTo>
                  <a:lnTo>
                    <a:pt x="1749366" y="2037599"/>
                  </a:lnTo>
                </a:path>
                <a:path w="1749425" h="2092960">
                  <a:moveTo>
                    <a:pt x="718799" y="595353"/>
                  </a:moveTo>
                  <a:lnTo>
                    <a:pt x="0" y="209235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31892" y="1397015"/>
            <a:ext cx="35782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4381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graph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looks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bipartite.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i="1" spc="180" dirty="0">
                <a:solidFill>
                  <a:srgbClr val="0000FF"/>
                </a:solidFill>
                <a:latin typeface="Cambria"/>
                <a:cs typeface="Cambria"/>
              </a:rPr>
              <a:t>How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do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150" dirty="0">
                <a:solidFill>
                  <a:srgbClr val="0000FF"/>
                </a:solidFill>
                <a:latin typeface="Cambria"/>
                <a:cs typeface="Cambria"/>
              </a:rPr>
              <a:t>know? </a:t>
            </a:r>
            <a:r>
              <a:rPr sz="2000" i="1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What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if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just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picked </a:t>
            </a:r>
            <a:r>
              <a:rPr sz="2000" i="1" spc="9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0000FF"/>
                </a:solidFill>
                <a:latin typeface="Cambria"/>
                <a:cs typeface="Cambria"/>
              </a:rPr>
              <a:t>wrong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groups?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0000FF"/>
                </a:solidFill>
                <a:latin typeface="Cambria"/>
                <a:cs typeface="Cambria"/>
              </a:rPr>
              <a:t>Can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shift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stuff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around?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229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When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70" dirty="0"/>
              <a:t>a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380" dirty="0"/>
              <a:t>not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2375" y="1399850"/>
            <a:ext cx="3872865" cy="2726055"/>
            <a:chOff x="782375" y="1399850"/>
            <a:chExt cx="3872865" cy="2726055"/>
          </a:xfrm>
        </p:grpSpPr>
        <p:sp>
          <p:nvSpPr>
            <p:cNvPr id="4" name="object 4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4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4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8" y="0"/>
                  </a:moveTo>
                  <a:lnTo>
                    <a:pt x="343008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45124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5124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30825" y="1767500"/>
              <a:ext cx="254635" cy="62230"/>
            </a:xfrm>
            <a:custGeom>
              <a:avLst/>
              <a:gdLst/>
              <a:ahLst/>
              <a:cxnLst/>
              <a:rect l="l" t="t" r="r" b="b"/>
              <a:pathLst>
                <a:path w="254635" h="62230">
                  <a:moveTo>
                    <a:pt x="254399" y="620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7125" y="1767650"/>
              <a:ext cx="1458595" cy="1990725"/>
            </a:xfrm>
            <a:custGeom>
              <a:avLst/>
              <a:gdLst/>
              <a:ahLst/>
              <a:cxnLst/>
              <a:rect l="l" t="t" r="r" b="b"/>
              <a:pathLst>
                <a:path w="1458595" h="1990725">
                  <a:moveTo>
                    <a:pt x="1457999" y="0"/>
                  </a:moveTo>
                  <a:lnTo>
                    <a:pt x="0" y="1990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5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5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49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49950" y="2178350"/>
              <a:ext cx="685800" cy="1873885"/>
            </a:xfrm>
            <a:custGeom>
              <a:avLst/>
              <a:gdLst/>
              <a:ahLst/>
              <a:cxnLst/>
              <a:rect l="l" t="t" r="r" b="b"/>
              <a:pathLst>
                <a:path w="685800" h="1873885">
                  <a:moveTo>
                    <a:pt x="0" y="1524749"/>
                  </a:moveTo>
                  <a:lnTo>
                    <a:pt x="3130" y="1477426"/>
                  </a:lnTo>
                  <a:lnTo>
                    <a:pt x="12248" y="1432038"/>
                  </a:lnTo>
                  <a:lnTo>
                    <a:pt x="26946" y="1389000"/>
                  </a:lnTo>
                  <a:lnTo>
                    <a:pt x="46815" y="1348729"/>
                  </a:lnTo>
                  <a:lnTo>
                    <a:pt x="71447" y="1311639"/>
                  </a:lnTo>
                  <a:lnTo>
                    <a:pt x="100433" y="1278146"/>
                  </a:lnTo>
                  <a:lnTo>
                    <a:pt x="133364" y="1248666"/>
                  </a:lnTo>
                  <a:lnTo>
                    <a:pt x="169831" y="1223614"/>
                  </a:lnTo>
                  <a:lnTo>
                    <a:pt x="209427" y="1203406"/>
                  </a:lnTo>
                  <a:lnTo>
                    <a:pt x="251743" y="1188457"/>
                  </a:lnTo>
                  <a:lnTo>
                    <a:pt x="296370" y="1179183"/>
                  </a:lnTo>
                  <a:lnTo>
                    <a:pt x="342899" y="1175999"/>
                  </a:lnTo>
                  <a:lnTo>
                    <a:pt x="396865" y="1180344"/>
                  </a:lnTo>
                  <a:lnTo>
                    <a:pt x="449015" y="1193119"/>
                  </a:lnTo>
                  <a:lnTo>
                    <a:pt x="498430" y="1213936"/>
                  </a:lnTo>
                  <a:lnTo>
                    <a:pt x="544187" y="1242408"/>
                  </a:lnTo>
                  <a:lnTo>
                    <a:pt x="585367" y="1278146"/>
                  </a:lnTo>
                  <a:lnTo>
                    <a:pt x="615135" y="1312699"/>
                  </a:lnTo>
                  <a:lnTo>
                    <a:pt x="639985" y="1350594"/>
                  </a:lnTo>
                  <a:lnTo>
                    <a:pt x="659698" y="1391289"/>
                  </a:lnTo>
                  <a:lnTo>
                    <a:pt x="674052" y="1434241"/>
                  </a:lnTo>
                  <a:lnTo>
                    <a:pt x="682826" y="1478908"/>
                  </a:lnTo>
                  <a:lnTo>
                    <a:pt x="685799" y="1524749"/>
                  </a:lnTo>
                  <a:lnTo>
                    <a:pt x="682669" y="1572073"/>
                  </a:lnTo>
                  <a:lnTo>
                    <a:pt x="673551" y="1617461"/>
                  </a:lnTo>
                  <a:lnTo>
                    <a:pt x="658853" y="1660499"/>
                  </a:lnTo>
                  <a:lnTo>
                    <a:pt x="638984" y="1700770"/>
                  </a:lnTo>
                  <a:lnTo>
                    <a:pt x="614352" y="1737860"/>
                  </a:lnTo>
                  <a:lnTo>
                    <a:pt x="585366" y="1771353"/>
                  </a:lnTo>
                  <a:lnTo>
                    <a:pt x="552435" y="1800833"/>
                  </a:lnTo>
                  <a:lnTo>
                    <a:pt x="515968" y="1825885"/>
                  </a:lnTo>
                  <a:lnTo>
                    <a:pt x="476372" y="1846093"/>
                  </a:lnTo>
                  <a:lnTo>
                    <a:pt x="434056" y="1861042"/>
                  </a:lnTo>
                  <a:lnTo>
                    <a:pt x="389429" y="1870316"/>
                  </a:lnTo>
                  <a:lnTo>
                    <a:pt x="342899" y="1873499"/>
                  </a:lnTo>
                  <a:lnTo>
                    <a:pt x="296370" y="1870316"/>
                  </a:lnTo>
                  <a:lnTo>
                    <a:pt x="251743" y="1861042"/>
                  </a:lnTo>
                  <a:lnTo>
                    <a:pt x="209427" y="1846093"/>
                  </a:lnTo>
                  <a:lnTo>
                    <a:pt x="169831" y="1825885"/>
                  </a:lnTo>
                  <a:lnTo>
                    <a:pt x="133364" y="1800833"/>
                  </a:lnTo>
                  <a:lnTo>
                    <a:pt x="100433" y="1771353"/>
                  </a:lnTo>
                  <a:lnTo>
                    <a:pt x="71447" y="1737860"/>
                  </a:lnTo>
                  <a:lnTo>
                    <a:pt x="46815" y="1700770"/>
                  </a:lnTo>
                  <a:lnTo>
                    <a:pt x="26946" y="1660499"/>
                  </a:lnTo>
                  <a:lnTo>
                    <a:pt x="12248" y="1617461"/>
                  </a:lnTo>
                  <a:lnTo>
                    <a:pt x="3130" y="1572073"/>
                  </a:lnTo>
                  <a:lnTo>
                    <a:pt x="0" y="1524749"/>
                  </a:lnTo>
                  <a:close/>
                </a:path>
                <a:path w="685800" h="1873885">
                  <a:moveTo>
                    <a:pt x="278174" y="0"/>
                  </a:moveTo>
                  <a:lnTo>
                    <a:pt x="342974" y="1175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50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6646" y="1418900"/>
              <a:ext cx="2663825" cy="2092960"/>
            </a:xfrm>
            <a:custGeom>
              <a:avLst/>
              <a:gdLst/>
              <a:ahLst/>
              <a:cxnLst/>
              <a:rect l="l" t="t" r="r" b="b"/>
              <a:pathLst>
                <a:path w="2663825" h="2092960">
                  <a:moveTo>
                    <a:pt x="618366" y="348749"/>
                  </a:moveTo>
                  <a:lnTo>
                    <a:pt x="621497" y="301426"/>
                  </a:lnTo>
                  <a:lnTo>
                    <a:pt x="630615" y="256038"/>
                  </a:lnTo>
                  <a:lnTo>
                    <a:pt x="645313" y="213000"/>
                  </a:lnTo>
                  <a:lnTo>
                    <a:pt x="665182" y="172729"/>
                  </a:lnTo>
                  <a:lnTo>
                    <a:pt x="689814" y="135639"/>
                  </a:lnTo>
                  <a:lnTo>
                    <a:pt x="718799" y="102146"/>
                  </a:lnTo>
                  <a:lnTo>
                    <a:pt x="751730" y="72666"/>
                  </a:lnTo>
                  <a:lnTo>
                    <a:pt x="788198" y="47614"/>
                  </a:lnTo>
                  <a:lnTo>
                    <a:pt x="827794" y="27406"/>
                  </a:lnTo>
                  <a:lnTo>
                    <a:pt x="870110" y="12457"/>
                  </a:lnTo>
                  <a:lnTo>
                    <a:pt x="914737" y="3183"/>
                  </a:lnTo>
                  <a:lnTo>
                    <a:pt x="961266" y="0"/>
                  </a:lnTo>
                  <a:lnTo>
                    <a:pt x="1015231" y="4344"/>
                  </a:lnTo>
                  <a:lnTo>
                    <a:pt x="1067382" y="17119"/>
                  </a:lnTo>
                  <a:lnTo>
                    <a:pt x="1116796" y="37936"/>
                  </a:lnTo>
                  <a:lnTo>
                    <a:pt x="1162554" y="66408"/>
                  </a:lnTo>
                  <a:lnTo>
                    <a:pt x="1203733" y="102146"/>
                  </a:lnTo>
                  <a:lnTo>
                    <a:pt x="1233501" y="136699"/>
                  </a:lnTo>
                  <a:lnTo>
                    <a:pt x="1258352" y="174594"/>
                  </a:lnTo>
                  <a:lnTo>
                    <a:pt x="1278065" y="215289"/>
                  </a:lnTo>
                  <a:lnTo>
                    <a:pt x="1292418" y="258241"/>
                  </a:lnTo>
                  <a:lnTo>
                    <a:pt x="1301192" y="302908"/>
                  </a:lnTo>
                  <a:lnTo>
                    <a:pt x="1304166" y="348749"/>
                  </a:lnTo>
                  <a:lnTo>
                    <a:pt x="1301036" y="396073"/>
                  </a:lnTo>
                  <a:lnTo>
                    <a:pt x="1291918" y="441461"/>
                  </a:lnTo>
                  <a:lnTo>
                    <a:pt x="1277219" y="484499"/>
                  </a:lnTo>
                  <a:lnTo>
                    <a:pt x="1257350" y="524770"/>
                  </a:lnTo>
                  <a:lnTo>
                    <a:pt x="1232719" y="561860"/>
                  </a:lnTo>
                  <a:lnTo>
                    <a:pt x="1203733" y="595353"/>
                  </a:lnTo>
                  <a:lnTo>
                    <a:pt x="1170802" y="624833"/>
                  </a:lnTo>
                  <a:lnTo>
                    <a:pt x="1134334" y="649885"/>
                  </a:lnTo>
                  <a:lnTo>
                    <a:pt x="1094738" y="670093"/>
                  </a:lnTo>
                  <a:lnTo>
                    <a:pt x="1052423" y="685042"/>
                  </a:lnTo>
                  <a:lnTo>
                    <a:pt x="1007796" y="694316"/>
                  </a:lnTo>
                  <a:lnTo>
                    <a:pt x="961266" y="697499"/>
                  </a:lnTo>
                  <a:lnTo>
                    <a:pt x="914737" y="694316"/>
                  </a:lnTo>
                  <a:lnTo>
                    <a:pt x="870110" y="685042"/>
                  </a:lnTo>
                  <a:lnTo>
                    <a:pt x="827794" y="670093"/>
                  </a:lnTo>
                  <a:lnTo>
                    <a:pt x="788198" y="649885"/>
                  </a:lnTo>
                  <a:lnTo>
                    <a:pt x="751730" y="624833"/>
                  </a:lnTo>
                  <a:lnTo>
                    <a:pt x="718799" y="595353"/>
                  </a:lnTo>
                  <a:lnTo>
                    <a:pt x="689814" y="561860"/>
                  </a:lnTo>
                  <a:lnTo>
                    <a:pt x="665182" y="524770"/>
                  </a:lnTo>
                  <a:lnTo>
                    <a:pt x="645313" y="484499"/>
                  </a:lnTo>
                  <a:lnTo>
                    <a:pt x="630615" y="441461"/>
                  </a:lnTo>
                  <a:lnTo>
                    <a:pt x="621497" y="396073"/>
                  </a:lnTo>
                  <a:lnTo>
                    <a:pt x="618366" y="348749"/>
                  </a:lnTo>
                  <a:close/>
                </a:path>
                <a:path w="2663825" h="2092960">
                  <a:moveTo>
                    <a:pt x="961266" y="697499"/>
                  </a:moveTo>
                  <a:lnTo>
                    <a:pt x="2663766" y="2037599"/>
                  </a:lnTo>
                </a:path>
                <a:path w="2663825" h="2092960">
                  <a:moveTo>
                    <a:pt x="718799" y="595353"/>
                  </a:moveTo>
                  <a:lnTo>
                    <a:pt x="0" y="209235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31892" y="1397015"/>
            <a:ext cx="35782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4381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graph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looks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bipartite.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i="1" spc="180" dirty="0">
                <a:solidFill>
                  <a:srgbClr val="0000FF"/>
                </a:solidFill>
                <a:latin typeface="Cambria"/>
                <a:cs typeface="Cambria"/>
              </a:rPr>
              <a:t>How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do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150" dirty="0">
                <a:solidFill>
                  <a:srgbClr val="0000FF"/>
                </a:solidFill>
                <a:latin typeface="Cambria"/>
                <a:cs typeface="Cambria"/>
              </a:rPr>
              <a:t>know? </a:t>
            </a:r>
            <a:r>
              <a:rPr sz="2000" i="1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What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if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just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picked </a:t>
            </a:r>
            <a:r>
              <a:rPr sz="2000" i="1" spc="9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0000FF"/>
                </a:solidFill>
                <a:latin typeface="Cambria"/>
                <a:cs typeface="Cambria"/>
              </a:rPr>
              <a:t>wrong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groups?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0000FF"/>
                </a:solidFill>
                <a:latin typeface="Cambria"/>
                <a:cs typeface="Cambria"/>
              </a:rPr>
              <a:t>Can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shift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stuff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around?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229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When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70" dirty="0"/>
              <a:t>a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380" dirty="0"/>
              <a:t>not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2375" y="1399850"/>
            <a:ext cx="3872865" cy="2828290"/>
            <a:chOff x="782375" y="1399850"/>
            <a:chExt cx="3872865" cy="2828290"/>
          </a:xfrm>
        </p:grpSpPr>
        <p:sp>
          <p:nvSpPr>
            <p:cNvPr id="4" name="object 4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14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4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8" y="0"/>
                  </a:moveTo>
                  <a:lnTo>
                    <a:pt x="343008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45124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7125" y="1418900"/>
              <a:ext cx="2144395" cy="2441575"/>
            </a:xfrm>
            <a:custGeom>
              <a:avLst/>
              <a:gdLst/>
              <a:ahLst/>
              <a:cxnLst/>
              <a:rect l="l" t="t" r="r" b="b"/>
              <a:pathLst>
                <a:path w="2144395" h="2441575">
                  <a:moveTo>
                    <a:pt x="1457999" y="348749"/>
                  </a:moveTo>
                  <a:lnTo>
                    <a:pt x="1461130" y="301426"/>
                  </a:lnTo>
                  <a:lnTo>
                    <a:pt x="1470248" y="256038"/>
                  </a:lnTo>
                  <a:lnTo>
                    <a:pt x="1484946" y="213000"/>
                  </a:lnTo>
                  <a:lnTo>
                    <a:pt x="1504815" y="172729"/>
                  </a:lnTo>
                  <a:lnTo>
                    <a:pt x="1529447" y="135639"/>
                  </a:lnTo>
                  <a:lnTo>
                    <a:pt x="1558433" y="102146"/>
                  </a:lnTo>
                  <a:lnTo>
                    <a:pt x="1591364" y="72666"/>
                  </a:lnTo>
                  <a:lnTo>
                    <a:pt x="1627831" y="47614"/>
                  </a:lnTo>
                  <a:lnTo>
                    <a:pt x="1667427" y="27406"/>
                  </a:lnTo>
                  <a:lnTo>
                    <a:pt x="1709743" y="12457"/>
                  </a:lnTo>
                  <a:lnTo>
                    <a:pt x="1754370" y="3183"/>
                  </a:lnTo>
                  <a:lnTo>
                    <a:pt x="1800899" y="0"/>
                  </a:lnTo>
                  <a:lnTo>
                    <a:pt x="1854865" y="4344"/>
                  </a:lnTo>
                  <a:lnTo>
                    <a:pt x="1907015" y="17119"/>
                  </a:lnTo>
                  <a:lnTo>
                    <a:pt x="1956429" y="37936"/>
                  </a:lnTo>
                  <a:lnTo>
                    <a:pt x="2002187" y="66408"/>
                  </a:lnTo>
                  <a:lnTo>
                    <a:pt x="2043366" y="102146"/>
                  </a:lnTo>
                  <a:lnTo>
                    <a:pt x="2073134" y="136699"/>
                  </a:lnTo>
                  <a:lnTo>
                    <a:pt x="2097985" y="174594"/>
                  </a:lnTo>
                  <a:lnTo>
                    <a:pt x="2117698" y="215289"/>
                  </a:lnTo>
                  <a:lnTo>
                    <a:pt x="2132052" y="258241"/>
                  </a:lnTo>
                  <a:lnTo>
                    <a:pt x="2140826" y="302908"/>
                  </a:lnTo>
                  <a:lnTo>
                    <a:pt x="2143799" y="348749"/>
                  </a:lnTo>
                  <a:lnTo>
                    <a:pt x="2140669" y="396073"/>
                  </a:lnTo>
                  <a:lnTo>
                    <a:pt x="2131551" y="441461"/>
                  </a:lnTo>
                  <a:lnTo>
                    <a:pt x="2116853" y="484499"/>
                  </a:lnTo>
                  <a:lnTo>
                    <a:pt x="2096984" y="524770"/>
                  </a:lnTo>
                  <a:lnTo>
                    <a:pt x="2072352" y="561860"/>
                  </a:lnTo>
                  <a:lnTo>
                    <a:pt x="2043366" y="595353"/>
                  </a:lnTo>
                  <a:lnTo>
                    <a:pt x="2010435" y="624833"/>
                  </a:lnTo>
                  <a:lnTo>
                    <a:pt x="1973968" y="649885"/>
                  </a:lnTo>
                  <a:lnTo>
                    <a:pt x="1934372" y="670093"/>
                  </a:lnTo>
                  <a:lnTo>
                    <a:pt x="1892056" y="685042"/>
                  </a:lnTo>
                  <a:lnTo>
                    <a:pt x="1847429" y="694316"/>
                  </a:lnTo>
                  <a:lnTo>
                    <a:pt x="1800899" y="697499"/>
                  </a:lnTo>
                  <a:lnTo>
                    <a:pt x="1754370" y="694316"/>
                  </a:lnTo>
                  <a:lnTo>
                    <a:pt x="1709743" y="685042"/>
                  </a:lnTo>
                  <a:lnTo>
                    <a:pt x="1667427" y="670093"/>
                  </a:lnTo>
                  <a:lnTo>
                    <a:pt x="1627831" y="649885"/>
                  </a:lnTo>
                  <a:lnTo>
                    <a:pt x="1591364" y="624833"/>
                  </a:lnTo>
                  <a:lnTo>
                    <a:pt x="1558433" y="595353"/>
                  </a:lnTo>
                  <a:lnTo>
                    <a:pt x="1529447" y="561860"/>
                  </a:lnTo>
                  <a:lnTo>
                    <a:pt x="1504815" y="524770"/>
                  </a:lnTo>
                  <a:lnTo>
                    <a:pt x="1484946" y="484499"/>
                  </a:lnTo>
                  <a:lnTo>
                    <a:pt x="1470248" y="441461"/>
                  </a:lnTo>
                  <a:lnTo>
                    <a:pt x="1461130" y="396073"/>
                  </a:lnTo>
                  <a:lnTo>
                    <a:pt x="1457999" y="348749"/>
                  </a:lnTo>
                  <a:close/>
                </a:path>
                <a:path w="2144395" h="2441575">
                  <a:moveTo>
                    <a:pt x="1203700" y="2441099"/>
                  </a:moveTo>
                  <a:lnTo>
                    <a:pt x="1801000" y="697499"/>
                  </a:lnTo>
                </a:path>
                <a:path w="2144395" h="2441575">
                  <a:moveTo>
                    <a:pt x="1457999" y="348749"/>
                  </a:moveTo>
                  <a:lnTo>
                    <a:pt x="0" y="23389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0825" y="3511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0825" y="3511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49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49950" y="33543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76625" y="3703099"/>
              <a:ext cx="573405" cy="157480"/>
            </a:xfrm>
            <a:custGeom>
              <a:avLst/>
              <a:gdLst/>
              <a:ahLst/>
              <a:cxnLst/>
              <a:rect l="l" t="t" r="r" b="b"/>
              <a:pathLst>
                <a:path w="573404" h="157479">
                  <a:moveTo>
                    <a:pt x="0" y="156899"/>
                  </a:moveTo>
                  <a:lnTo>
                    <a:pt x="573299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50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6646" y="1418900"/>
              <a:ext cx="2663825" cy="2092960"/>
            </a:xfrm>
            <a:custGeom>
              <a:avLst/>
              <a:gdLst/>
              <a:ahLst/>
              <a:cxnLst/>
              <a:rect l="l" t="t" r="r" b="b"/>
              <a:pathLst>
                <a:path w="2663825" h="2092960">
                  <a:moveTo>
                    <a:pt x="618366" y="348749"/>
                  </a:moveTo>
                  <a:lnTo>
                    <a:pt x="621497" y="301426"/>
                  </a:lnTo>
                  <a:lnTo>
                    <a:pt x="630615" y="256038"/>
                  </a:lnTo>
                  <a:lnTo>
                    <a:pt x="645313" y="213000"/>
                  </a:lnTo>
                  <a:lnTo>
                    <a:pt x="665182" y="172729"/>
                  </a:lnTo>
                  <a:lnTo>
                    <a:pt x="689814" y="135639"/>
                  </a:lnTo>
                  <a:lnTo>
                    <a:pt x="718799" y="102146"/>
                  </a:lnTo>
                  <a:lnTo>
                    <a:pt x="751730" y="72666"/>
                  </a:lnTo>
                  <a:lnTo>
                    <a:pt x="788198" y="47614"/>
                  </a:lnTo>
                  <a:lnTo>
                    <a:pt x="827794" y="27406"/>
                  </a:lnTo>
                  <a:lnTo>
                    <a:pt x="870110" y="12457"/>
                  </a:lnTo>
                  <a:lnTo>
                    <a:pt x="914737" y="3183"/>
                  </a:lnTo>
                  <a:lnTo>
                    <a:pt x="961266" y="0"/>
                  </a:lnTo>
                  <a:lnTo>
                    <a:pt x="1015231" y="4344"/>
                  </a:lnTo>
                  <a:lnTo>
                    <a:pt x="1067382" y="17119"/>
                  </a:lnTo>
                  <a:lnTo>
                    <a:pt x="1116796" y="37936"/>
                  </a:lnTo>
                  <a:lnTo>
                    <a:pt x="1162554" y="66408"/>
                  </a:lnTo>
                  <a:lnTo>
                    <a:pt x="1203733" y="102146"/>
                  </a:lnTo>
                  <a:lnTo>
                    <a:pt x="1233501" y="136699"/>
                  </a:lnTo>
                  <a:lnTo>
                    <a:pt x="1258352" y="174594"/>
                  </a:lnTo>
                  <a:lnTo>
                    <a:pt x="1278065" y="215289"/>
                  </a:lnTo>
                  <a:lnTo>
                    <a:pt x="1292418" y="258241"/>
                  </a:lnTo>
                  <a:lnTo>
                    <a:pt x="1301192" y="302908"/>
                  </a:lnTo>
                  <a:lnTo>
                    <a:pt x="1304166" y="348749"/>
                  </a:lnTo>
                  <a:lnTo>
                    <a:pt x="1301036" y="396073"/>
                  </a:lnTo>
                  <a:lnTo>
                    <a:pt x="1291918" y="441461"/>
                  </a:lnTo>
                  <a:lnTo>
                    <a:pt x="1277219" y="484499"/>
                  </a:lnTo>
                  <a:lnTo>
                    <a:pt x="1257350" y="524770"/>
                  </a:lnTo>
                  <a:lnTo>
                    <a:pt x="1232719" y="561860"/>
                  </a:lnTo>
                  <a:lnTo>
                    <a:pt x="1203733" y="595353"/>
                  </a:lnTo>
                  <a:lnTo>
                    <a:pt x="1170802" y="624833"/>
                  </a:lnTo>
                  <a:lnTo>
                    <a:pt x="1134334" y="649885"/>
                  </a:lnTo>
                  <a:lnTo>
                    <a:pt x="1094738" y="670093"/>
                  </a:lnTo>
                  <a:lnTo>
                    <a:pt x="1052423" y="685042"/>
                  </a:lnTo>
                  <a:lnTo>
                    <a:pt x="1007796" y="694316"/>
                  </a:lnTo>
                  <a:lnTo>
                    <a:pt x="961266" y="697499"/>
                  </a:lnTo>
                  <a:lnTo>
                    <a:pt x="914737" y="694316"/>
                  </a:lnTo>
                  <a:lnTo>
                    <a:pt x="870110" y="685042"/>
                  </a:lnTo>
                  <a:lnTo>
                    <a:pt x="827794" y="670093"/>
                  </a:lnTo>
                  <a:lnTo>
                    <a:pt x="788198" y="649885"/>
                  </a:lnTo>
                  <a:lnTo>
                    <a:pt x="751730" y="624833"/>
                  </a:lnTo>
                  <a:lnTo>
                    <a:pt x="718799" y="595353"/>
                  </a:lnTo>
                  <a:lnTo>
                    <a:pt x="689814" y="561860"/>
                  </a:lnTo>
                  <a:lnTo>
                    <a:pt x="665182" y="524770"/>
                  </a:lnTo>
                  <a:lnTo>
                    <a:pt x="645313" y="484499"/>
                  </a:lnTo>
                  <a:lnTo>
                    <a:pt x="630615" y="441461"/>
                  </a:lnTo>
                  <a:lnTo>
                    <a:pt x="621497" y="396073"/>
                  </a:lnTo>
                  <a:lnTo>
                    <a:pt x="618366" y="348749"/>
                  </a:lnTo>
                  <a:close/>
                </a:path>
                <a:path w="2663825" h="2092960">
                  <a:moveTo>
                    <a:pt x="961266" y="697499"/>
                  </a:moveTo>
                  <a:lnTo>
                    <a:pt x="2663766" y="2037599"/>
                  </a:lnTo>
                </a:path>
                <a:path w="2663825" h="2092960">
                  <a:moveTo>
                    <a:pt x="718799" y="595353"/>
                  </a:moveTo>
                  <a:lnTo>
                    <a:pt x="0" y="209235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31892" y="1397015"/>
            <a:ext cx="35782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43815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graph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looks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bipartite.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i="1" spc="180" dirty="0">
                <a:solidFill>
                  <a:srgbClr val="0000FF"/>
                </a:solidFill>
                <a:latin typeface="Cambria"/>
                <a:cs typeface="Cambria"/>
              </a:rPr>
              <a:t>How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do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150" dirty="0">
                <a:solidFill>
                  <a:srgbClr val="0000FF"/>
                </a:solidFill>
                <a:latin typeface="Cambria"/>
                <a:cs typeface="Cambria"/>
              </a:rPr>
              <a:t>know? </a:t>
            </a:r>
            <a:r>
              <a:rPr sz="2000" i="1" spc="15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What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if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just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picked </a:t>
            </a:r>
            <a:r>
              <a:rPr sz="2000" i="1" spc="9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the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0000FF"/>
                </a:solidFill>
                <a:latin typeface="Cambria"/>
                <a:cs typeface="Cambria"/>
              </a:rPr>
              <a:t>wrong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groups?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0000FF"/>
                </a:solidFill>
                <a:latin typeface="Cambria"/>
                <a:cs typeface="Cambria"/>
              </a:rPr>
              <a:t>Can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shift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stuff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around?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5229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When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70" dirty="0"/>
              <a:t>a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380" dirty="0"/>
              <a:t>not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1892" y="1383039"/>
            <a:ext cx="3699510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65100" indent="-382270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394335" algn="l"/>
                <a:tab pos="394970" algn="l"/>
              </a:tabLst>
            </a:pPr>
            <a:r>
              <a:rPr sz="2000" spc="165" dirty="0">
                <a:latin typeface="Cambria"/>
                <a:cs typeface="Cambria"/>
              </a:rPr>
              <a:t>This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0" dirty="0">
                <a:latin typeface="Cambria"/>
                <a:cs typeface="Cambria"/>
              </a:rPr>
              <a:t>graph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looks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like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not</a:t>
            </a:r>
            <a:r>
              <a:rPr sz="2000" spc="25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bipartite.</a:t>
            </a:r>
            <a:endParaRPr sz="2000">
              <a:latin typeface="Cambria"/>
              <a:cs typeface="Cambria"/>
            </a:endParaRPr>
          </a:p>
          <a:p>
            <a:pPr marL="851535" marR="5080" lvl="1" indent="-382270">
              <a:lnSpc>
                <a:spcPct val="100000"/>
              </a:lnSpc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i="1" spc="180" dirty="0">
                <a:solidFill>
                  <a:srgbClr val="0000FF"/>
                </a:solidFill>
                <a:latin typeface="Cambria"/>
                <a:cs typeface="Cambria"/>
              </a:rPr>
              <a:t>How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0000FF"/>
                </a:solidFill>
                <a:latin typeface="Cambria"/>
                <a:cs typeface="Cambria"/>
              </a:rPr>
              <a:t>do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50" dirty="0">
                <a:solidFill>
                  <a:srgbClr val="0000FF"/>
                </a:solidFill>
                <a:latin typeface="Cambria"/>
                <a:cs typeface="Cambria"/>
              </a:rPr>
              <a:t>know?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0000FF"/>
                </a:solidFill>
                <a:latin typeface="Cambria"/>
                <a:cs typeface="Cambria"/>
              </a:rPr>
              <a:t>What </a:t>
            </a:r>
            <a:r>
              <a:rPr sz="2000" i="1" spc="-4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if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just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picked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the </a:t>
            </a:r>
            <a:r>
              <a:rPr sz="2000" i="1" spc="10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5" dirty="0">
                <a:solidFill>
                  <a:srgbClr val="0000FF"/>
                </a:solidFill>
                <a:latin typeface="Cambria"/>
                <a:cs typeface="Cambria"/>
              </a:rPr>
              <a:t>wrong </a:t>
            </a:r>
            <a:r>
              <a:rPr sz="2000" i="1" spc="100" dirty="0">
                <a:solidFill>
                  <a:srgbClr val="0000FF"/>
                </a:solidFill>
                <a:latin typeface="Cambria"/>
                <a:cs typeface="Cambria"/>
              </a:rPr>
              <a:t>groups?</a:t>
            </a:r>
            <a:r>
              <a:rPr sz="2000" i="1" spc="10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40" dirty="0">
                <a:solidFill>
                  <a:srgbClr val="0000FF"/>
                </a:solidFill>
                <a:latin typeface="Cambria"/>
                <a:cs typeface="Cambria"/>
              </a:rPr>
              <a:t>Can </a:t>
            </a:r>
            <a:r>
              <a:rPr sz="2000" i="1" spc="170" dirty="0">
                <a:solidFill>
                  <a:srgbClr val="0000FF"/>
                </a:solidFill>
                <a:latin typeface="Cambria"/>
                <a:cs typeface="Cambria"/>
              </a:rPr>
              <a:t>we </a:t>
            </a:r>
            <a:r>
              <a:rPr sz="2000" i="1" spc="-4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0000FF"/>
                </a:solidFill>
                <a:latin typeface="Cambria"/>
                <a:cs typeface="Cambria"/>
              </a:rPr>
              <a:t>shift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0000FF"/>
                </a:solidFill>
                <a:latin typeface="Cambria"/>
                <a:cs typeface="Cambria"/>
              </a:rPr>
              <a:t>stuff</a:t>
            </a:r>
            <a:r>
              <a:rPr sz="2000" i="1" spc="2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i="1" spc="120" dirty="0">
                <a:solidFill>
                  <a:srgbClr val="0000FF"/>
                </a:solidFill>
                <a:latin typeface="Cambria"/>
                <a:cs typeface="Cambria"/>
              </a:rPr>
              <a:t>around?</a:t>
            </a:r>
            <a:r>
              <a:rPr sz="2000" i="1" spc="1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000" b="1" i="1" spc="100" dirty="0">
                <a:solidFill>
                  <a:srgbClr val="CC0000"/>
                </a:solidFill>
                <a:latin typeface="Cambria"/>
                <a:cs typeface="Cambria"/>
              </a:rPr>
              <a:t>No!</a:t>
            </a:r>
            <a:endParaRPr sz="20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00FF"/>
              </a:buClr>
              <a:buFont typeface="Arial"/>
              <a:buChar char="○"/>
            </a:pPr>
            <a:endParaRPr sz="2000">
              <a:latin typeface="Cambria"/>
              <a:cs typeface="Cambria"/>
            </a:endParaRPr>
          </a:p>
          <a:p>
            <a:pPr marL="394335" marR="15875" indent="-382270" algn="just">
              <a:lnSpc>
                <a:spcPct val="100000"/>
              </a:lnSpc>
              <a:buFont typeface="Tahoma"/>
              <a:buChar char="●"/>
              <a:tabLst>
                <a:tab pos="394970" algn="l"/>
              </a:tabLst>
            </a:pPr>
            <a:r>
              <a:rPr sz="2000" spc="120" dirty="0">
                <a:latin typeface="Cambria"/>
                <a:cs typeface="Cambria"/>
              </a:rPr>
              <a:t>Observe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that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20" dirty="0">
                <a:latin typeface="Cambria"/>
                <a:cs typeface="Cambria"/>
              </a:rPr>
              <a:t>it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has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cycle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 </a:t>
            </a:r>
            <a:r>
              <a:rPr sz="2000" spc="135" dirty="0">
                <a:latin typeface="Cambria"/>
                <a:cs typeface="Cambria"/>
              </a:rPr>
              <a:t>odd </a:t>
            </a:r>
            <a:r>
              <a:rPr sz="2000" spc="160" dirty="0">
                <a:latin typeface="Cambria"/>
                <a:cs typeface="Cambria"/>
              </a:rPr>
              <a:t>length. </a:t>
            </a:r>
            <a:r>
              <a:rPr sz="2000" spc="195" dirty="0">
                <a:latin typeface="Cambria"/>
                <a:cs typeface="Cambria"/>
              </a:rPr>
              <a:t>No </a:t>
            </a:r>
            <a:r>
              <a:rPr sz="2000" spc="185" dirty="0">
                <a:latin typeface="Cambria"/>
                <a:cs typeface="Cambria"/>
              </a:rPr>
              <a:t>amount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70" dirty="0">
                <a:latin typeface="Cambria"/>
                <a:cs typeface="Cambria"/>
              </a:rPr>
              <a:t>of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rearranging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can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change </a:t>
            </a:r>
            <a:r>
              <a:rPr sz="2000" spc="-43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that!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2375" y="1399850"/>
            <a:ext cx="3872865" cy="2828290"/>
            <a:chOff x="782375" y="1399850"/>
            <a:chExt cx="3872865" cy="2828290"/>
          </a:xfrm>
        </p:grpSpPr>
        <p:sp>
          <p:nvSpPr>
            <p:cNvPr id="5" name="object 5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2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425" y="34091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1425" y="2014253"/>
              <a:ext cx="685800" cy="2092960"/>
            </a:xfrm>
            <a:custGeom>
              <a:avLst/>
              <a:gdLst/>
              <a:ahLst/>
              <a:cxnLst/>
              <a:rect l="l" t="t" r="r" b="b"/>
              <a:pathLst>
                <a:path w="685800" h="2092960">
                  <a:moveTo>
                    <a:pt x="0" y="1743646"/>
                  </a:moveTo>
                  <a:lnTo>
                    <a:pt x="3130" y="1696323"/>
                  </a:lnTo>
                  <a:lnTo>
                    <a:pt x="12248" y="1650934"/>
                  </a:lnTo>
                  <a:lnTo>
                    <a:pt x="26946" y="1607897"/>
                  </a:lnTo>
                  <a:lnTo>
                    <a:pt x="46815" y="1567625"/>
                  </a:lnTo>
                  <a:lnTo>
                    <a:pt x="71447" y="1530535"/>
                  </a:lnTo>
                  <a:lnTo>
                    <a:pt x="100433" y="1497042"/>
                  </a:lnTo>
                  <a:lnTo>
                    <a:pt x="133364" y="1467562"/>
                  </a:lnTo>
                  <a:lnTo>
                    <a:pt x="169831" y="1442511"/>
                  </a:lnTo>
                  <a:lnTo>
                    <a:pt x="209427" y="1422302"/>
                  </a:lnTo>
                  <a:lnTo>
                    <a:pt x="251743" y="1407354"/>
                  </a:lnTo>
                  <a:lnTo>
                    <a:pt x="296370" y="1398080"/>
                  </a:lnTo>
                  <a:lnTo>
                    <a:pt x="342899" y="1394896"/>
                  </a:lnTo>
                  <a:lnTo>
                    <a:pt x="396865" y="1399241"/>
                  </a:lnTo>
                  <a:lnTo>
                    <a:pt x="449015" y="1412015"/>
                  </a:lnTo>
                  <a:lnTo>
                    <a:pt x="498429" y="1432833"/>
                  </a:lnTo>
                  <a:lnTo>
                    <a:pt x="544187" y="1461304"/>
                  </a:lnTo>
                  <a:lnTo>
                    <a:pt x="585366" y="1497042"/>
                  </a:lnTo>
                  <a:lnTo>
                    <a:pt x="615134" y="1531596"/>
                  </a:lnTo>
                  <a:lnTo>
                    <a:pt x="639985" y="1569491"/>
                  </a:lnTo>
                  <a:lnTo>
                    <a:pt x="659698" y="1610185"/>
                  </a:lnTo>
                  <a:lnTo>
                    <a:pt x="674052" y="1653137"/>
                  </a:lnTo>
                  <a:lnTo>
                    <a:pt x="682826" y="1697805"/>
                  </a:lnTo>
                  <a:lnTo>
                    <a:pt x="685799" y="1743646"/>
                  </a:lnTo>
                  <a:lnTo>
                    <a:pt x="682669" y="1790969"/>
                  </a:lnTo>
                  <a:lnTo>
                    <a:pt x="673551" y="1836358"/>
                  </a:lnTo>
                  <a:lnTo>
                    <a:pt x="658853" y="1879395"/>
                  </a:lnTo>
                  <a:lnTo>
                    <a:pt x="638984" y="1919667"/>
                  </a:lnTo>
                  <a:lnTo>
                    <a:pt x="614352" y="1956757"/>
                  </a:lnTo>
                  <a:lnTo>
                    <a:pt x="585366" y="1990250"/>
                  </a:lnTo>
                  <a:lnTo>
                    <a:pt x="552435" y="2019730"/>
                  </a:lnTo>
                  <a:lnTo>
                    <a:pt x="515968" y="2044781"/>
                  </a:lnTo>
                  <a:lnTo>
                    <a:pt x="476372" y="2064990"/>
                  </a:lnTo>
                  <a:lnTo>
                    <a:pt x="434056" y="2079938"/>
                  </a:lnTo>
                  <a:lnTo>
                    <a:pt x="389429" y="2089212"/>
                  </a:lnTo>
                  <a:lnTo>
                    <a:pt x="342899" y="2092396"/>
                  </a:lnTo>
                  <a:lnTo>
                    <a:pt x="296370" y="2089212"/>
                  </a:lnTo>
                  <a:lnTo>
                    <a:pt x="251743" y="2079938"/>
                  </a:lnTo>
                  <a:lnTo>
                    <a:pt x="209427" y="2064990"/>
                  </a:lnTo>
                  <a:lnTo>
                    <a:pt x="169831" y="2044781"/>
                  </a:lnTo>
                  <a:lnTo>
                    <a:pt x="133364" y="2019730"/>
                  </a:lnTo>
                  <a:lnTo>
                    <a:pt x="100433" y="1990250"/>
                  </a:lnTo>
                  <a:lnTo>
                    <a:pt x="71447" y="1956757"/>
                  </a:lnTo>
                  <a:lnTo>
                    <a:pt x="46815" y="1919667"/>
                  </a:lnTo>
                  <a:lnTo>
                    <a:pt x="26946" y="1879395"/>
                  </a:lnTo>
                  <a:lnTo>
                    <a:pt x="12248" y="1836358"/>
                  </a:lnTo>
                  <a:lnTo>
                    <a:pt x="3130" y="1790969"/>
                  </a:lnTo>
                  <a:lnTo>
                    <a:pt x="0" y="1743646"/>
                  </a:lnTo>
                  <a:close/>
                </a:path>
                <a:path w="685800" h="2092960">
                  <a:moveTo>
                    <a:pt x="338208" y="0"/>
                  </a:moveTo>
                  <a:lnTo>
                    <a:pt x="343008" y="1394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5124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5124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7125" y="1767650"/>
              <a:ext cx="1801495" cy="2092960"/>
            </a:xfrm>
            <a:custGeom>
              <a:avLst/>
              <a:gdLst/>
              <a:ahLst/>
              <a:cxnLst/>
              <a:rect l="l" t="t" r="r" b="b"/>
              <a:pathLst>
                <a:path w="1801495" h="2092960">
                  <a:moveTo>
                    <a:pt x="1203700" y="2092349"/>
                  </a:moveTo>
                  <a:lnTo>
                    <a:pt x="1801000" y="348749"/>
                  </a:lnTo>
                </a:path>
                <a:path w="1801495" h="2092960">
                  <a:moveTo>
                    <a:pt x="1457999" y="0"/>
                  </a:moveTo>
                  <a:lnTo>
                    <a:pt x="0" y="19901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0825" y="3511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0825" y="35112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49950" y="33543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49950" y="33543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625" y="3703099"/>
              <a:ext cx="573405" cy="157480"/>
            </a:xfrm>
            <a:custGeom>
              <a:avLst/>
              <a:gdLst/>
              <a:ahLst/>
              <a:cxnLst/>
              <a:rect l="l" t="t" r="r" b="b"/>
              <a:pathLst>
                <a:path w="573404" h="157479">
                  <a:moveTo>
                    <a:pt x="0" y="156899"/>
                  </a:moveTo>
                  <a:lnTo>
                    <a:pt x="573299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50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5013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86646" y="2014253"/>
              <a:ext cx="2663825" cy="1497330"/>
            </a:xfrm>
            <a:custGeom>
              <a:avLst/>
              <a:gdLst/>
              <a:ahLst/>
              <a:cxnLst/>
              <a:rect l="l" t="t" r="r" b="b"/>
              <a:pathLst>
                <a:path w="2663825" h="1497329">
                  <a:moveTo>
                    <a:pt x="961266" y="102146"/>
                  </a:moveTo>
                  <a:lnTo>
                    <a:pt x="2663766" y="1442246"/>
                  </a:lnTo>
                </a:path>
                <a:path w="2663825" h="1497329">
                  <a:moveTo>
                    <a:pt x="718799" y="0"/>
                  </a:moveTo>
                  <a:lnTo>
                    <a:pt x="0" y="14969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735" y="315404"/>
            <a:ext cx="782637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2640" marR="5080" indent="-3330575">
              <a:lnSpc>
                <a:spcPct val="100000"/>
              </a:lnSpc>
              <a:spcBef>
                <a:spcPts val="100"/>
              </a:spcBef>
            </a:pPr>
            <a:r>
              <a:rPr sz="3700" spc="-365" dirty="0">
                <a:latin typeface="Trebuchet MS"/>
                <a:cs typeface="Trebuchet MS"/>
              </a:rPr>
              <a:t>A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35" dirty="0">
                <a:latin typeface="Trebuchet MS"/>
                <a:cs typeface="Trebuchet MS"/>
              </a:rPr>
              <a:t>graph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165" dirty="0">
                <a:latin typeface="Trebuchet MS"/>
                <a:cs typeface="Trebuchet MS"/>
              </a:rPr>
              <a:t>is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30" dirty="0">
                <a:latin typeface="Trebuchet MS"/>
                <a:cs typeface="Trebuchet MS"/>
              </a:rPr>
              <a:t>bipartite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if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400" dirty="0">
                <a:latin typeface="Trebuchet MS"/>
                <a:cs typeface="Trebuchet MS"/>
              </a:rPr>
              <a:t>and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60" dirty="0">
                <a:latin typeface="Trebuchet MS"/>
                <a:cs typeface="Trebuchet MS"/>
              </a:rPr>
              <a:t>only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if</a:t>
            </a:r>
            <a:r>
              <a:rPr sz="3700" spc="-265" dirty="0">
                <a:latin typeface="Trebuchet MS"/>
                <a:cs typeface="Trebuchet MS"/>
              </a:rPr>
              <a:t> </a:t>
            </a:r>
            <a:r>
              <a:rPr sz="3700" spc="-270" dirty="0">
                <a:latin typeface="Trebuchet MS"/>
                <a:cs typeface="Trebuchet MS"/>
              </a:rPr>
              <a:t>it </a:t>
            </a:r>
            <a:r>
              <a:rPr sz="3700" spc="-290" dirty="0">
                <a:latin typeface="Trebuchet MS"/>
                <a:cs typeface="Trebuchet MS"/>
              </a:rPr>
              <a:t>has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409" dirty="0">
                <a:latin typeface="Trebuchet MS"/>
                <a:cs typeface="Trebuchet MS"/>
              </a:rPr>
              <a:t>no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425" dirty="0">
                <a:latin typeface="Trebuchet MS"/>
                <a:cs typeface="Trebuchet MS"/>
              </a:rPr>
              <a:t>odd </a:t>
            </a:r>
            <a:r>
              <a:rPr sz="3700" spc="-1100" dirty="0">
                <a:latin typeface="Trebuchet MS"/>
                <a:cs typeface="Trebuchet MS"/>
              </a:rPr>
              <a:t> </a:t>
            </a:r>
            <a:r>
              <a:rPr sz="3700" spc="-355" dirty="0">
                <a:latin typeface="Trebuchet MS"/>
                <a:cs typeface="Trebuchet MS"/>
              </a:rPr>
              <a:t>cycles.</a:t>
            </a:r>
            <a:endParaRPr sz="37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7899" y="1906699"/>
            <a:ext cx="3299460" cy="2218055"/>
            <a:chOff x="1807899" y="1906699"/>
            <a:chExt cx="3299460" cy="2218055"/>
          </a:xfrm>
        </p:grpSpPr>
        <p:sp>
          <p:nvSpPr>
            <p:cNvPr id="4" name="object 4"/>
            <p:cNvSpPr/>
            <p:nvPr/>
          </p:nvSpPr>
          <p:spPr>
            <a:xfrm>
              <a:off x="1826949" y="1925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6949" y="1925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7525" y="34080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9849" y="26232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39524" y="1925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2749" y="1925749"/>
              <a:ext cx="2402840" cy="1584325"/>
            </a:xfrm>
            <a:custGeom>
              <a:avLst/>
              <a:gdLst/>
              <a:ahLst/>
              <a:cxnLst/>
              <a:rect l="l" t="t" r="r" b="b"/>
              <a:pathLst>
                <a:path w="2402840" h="1584325">
                  <a:moveTo>
                    <a:pt x="826774" y="348749"/>
                  </a:moveTo>
                  <a:lnTo>
                    <a:pt x="829905" y="301426"/>
                  </a:lnTo>
                  <a:lnTo>
                    <a:pt x="839023" y="256038"/>
                  </a:lnTo>
                  <a:lnTo>
                    <a:pt x="853721" y="213000"/>
                  </a:lnTo>
                  <a:lnTo>
                    <a:pt x="873590" y="172729"/>
                  </a:lnTo>
                  <a:lnTo>
                    <a:pt x="898222" y="135639"/>
                  </a:lnTo>
                  <a:lnTo>
                    <a:pt x="927208" y="102146"/>
                  </a:lnTo>
                  <a:lnTo>
                    <a:pt x="960139" y="72666"/>
                  </a:lnTo>
                  <a:lnTo>
                    <a:pt x="996606" y="47614"/>
                  </a:lnTo>
                  <a:lnTo>
                    <a:pt x="1036202" y="27406"/>
                  </a:lnTo>
                  <a:lnTo>
                    <a:pt x="1078518" y="12457"/>
                  </a:lnTo>
                  <a:lnTo>
                    <a:pt x="1123145" y="3183"/>
                  </a:lnTo>
                  <a:lnTo>
                    <a:pt x="1169674" y="0"/>
                  </a:lnTo>
                  <a:lnTo>
                    <a:pt x="1223640" y="4344"/>
                  </a:lnTo>
                  <a:lnTo>
                    <a:pt x="1275790" y="17119"/>
                  </a:lnTo>
                  <a:lnTo>
                    <a:pt x="1325204" y="37936"/>
                  </a:lnTo>
                  <a:lnTo>
                    <a:pt x="1370962" y="66408"/>
                  </a:lnTo>
                  <a:lnTo>
                    <a:pt x="1412141" y="102146"/>
                  </a:lnTo>
                  <a:lnTo>
                    <a:pt x="1441909" y="136699"/>
                  </a:lnTo>
                  <a:lnTo>
                    <a:pt x="1466760" y="174594"/>
                  </a:lnTo>
                  <a:lnTo>
                    <a:pt x="1486473" y="215289"/>
                  </a:lnTo>
                  <a:lnTo>
                    <a:pt x="1500827" y="258241"/>
                  </a:lnTo>
                  <a:lnTo>
                    <a:pt x="1509601" y="302908"/>
                  </a:lnTo>
                  <a:lnTo>
                    <a:pt x="1512574" y="348749"/>
                  </a:lnTo>
                  <a:lnTo>
                    <a:pt x="1509444" y="396073"/>
                  </a:lnTo>
                  <a:lnTo>
                    <a:pt x="1500326" y="441461"/>
                  </a:lnTo>
                  <a:lnTo>
                    <a:pt x="1485628" y="484499"/>
                  </a:lnTo>
                  <a:lnTo>
                    <a:pt x="1465759" y="524770"/>
                  </a:lnTo>
                  <a:lnTo>
                    <a:pt x="1441127" y="561860"/>
                  </a:lnTo>
                  <a:lnTo>
                    <a:pt x="1412141" y="595353"/>
                  </a:lnTo>
                  <a:lnTo>
                    <a:pt x="1379210" y="624833"/>
                  </a:lnTo>
                  <a:lnTo>
                    <a:pt x="1342743" y="649885"/>
                  </a:lnTo>
                  <a:lnTo>
                    <a:pt x="1303147" y="670093"/>
                  </a:lnTo>
                  <a:lnTo>
                    <a:pt x="1260831" y="685042"/>
                  </a:lnTo>
                  <a:lnTo>
                    <a:pt x="1216204" y="694316"/>
                  </a:lnTo>
                  <a:lnTo>
                    <a:pt x="1169674" y="697499"/>
                  </a:lnTo>
                  <a:lnTo>
                    <a:pt x="1123145" y="694316"/>
                  </a:lnTo>
                  <a:lnTo>
                    <a:pt x="1078518" y="685042"/>
                  </a:lnTo>
                  <a:lnTo>
                    <a:pt x="1036202" y="670093"/>
                  </a:lnTo>
                  <a:lnTo>
                    <a:pt x="996606" y="649885"/>
                  </a:lnTo>
                  <a:lnTo>
                    <a:pt x="960139" y="624833"/>
                  </a:lnTo>
                  <a:lnTo>
                    <a:pt x="927208" y="595353"/>
                  </a:lnTo>
                  <a:lnTo>
                    <a:pt x="898222" y="561860"/>
                  </a:lnTo>
                  <a:lnTo>
                    <a:pt x="873590" y="524770"/>
                  </a:lnTo>
                  <a:lnTo>
                    <a:pt x="853721" y="484499"/>
                  </a:lnTo>
                  <a:lnTo>
                    <a:pt x="839023" y="441461"/>
                  </a:lnTo>
                  <a:lnTo>
                    <a:pt x="829905" y="396073"/>
                  </a:lnTo>
                  <a:lnTo>
                    <a:pt x="826774" y="348749"/>
                  </a:lnTo>
                  <a:close/>
                </a:path>
                <a:path w="2402840" h="1584325">
                  <a:moveTo>
                    <a:pt x="0" y="348749"/>
                  </a:moveTo>
                  <a:lnTo>
                    <a:pt x="826799" y="348749"/>
                  </a:lnTo>
                </a:path>
                <a:path w="2402840" h="1584325">
                  <a:moveTo>
                    <a:pt x="1169674" y="697499"/>
                  </a:moveTo>
                  <a:lnTo>
                    <a:pt x="650074" y="1584299"/>
                  </a:lnTo>
                </a:path>
                <a:path w="2402840" h="1584325">
                  <a:moveTo>
                    <a:pt x="1532574" y="1087149"/>
                  </a:moveTo>
                  <a:lnTo>
                    <a:pt x="2402308" y="110211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4926" y="2945894"/>
              <a:ext cx="212058" cy="1639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70678" y="2743779"/>
            <a:ext cx="18046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 dirty="0">
                <a:latin typeface="Comic Sans MS"/>
                <a:cs typeface="Comic Sans MS"/>
              </a:rPr>
              <a:t>doomed!</a:t>
            </a:r>
            <a:endParaRPr sz="37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35" y="315404"/>
            <a:ext cx="782637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2640" marR="5080" indent="-333057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A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165" dirty="0"/>
              <a:t>is</a:t>
            </a:r>
            <a:r>
              <a:rPr spc="-270" dirty="0"/>
              <a:t> </a:t>
            </a:r>
            <a:r>
              <a:rPr spc="-330" dirty="0"/>
              <a:t>bipartite</a:t>
            </a:r>
            <a:r>
              <a:rPr spc="-270" dirty="0"/>
              <a:t> </a:t>
            </a:r>
            <a:r>
              <a:rPr spc="-260" dirty="0"/>
              <a:t>if</a:t>
            </a:r>
            <a:r>
              <a:rPr spc="-270" dirty="0"/>
              <a:t> </a:t>
            </a:r>
            <a:r>
              <a:rPr spc="-400" dirty="0"/>
              <a:t>and</a:t>
            </a:r>
            <a:r>
              <a:rPr spc="-270" dirty="0"/>
              <a:t> </a:t>
            </a:r>
            <a:r>
              <a:rPr spc="-360" dirty="0"/>
              <a:t>only</a:t>
            </a:r>
            <a:r>
              <a:rPr spc="-270" dirty="0"/>
              <a:t> </a:t>
            </a:r>
            <a:r>
              <a:rPr spc="-260" dirty="0"/>
              <a:t>if</a:t>
            </a:r>
            <a:r>
              <a:rPr spc="-265" dirty="0"/>
              <a:t> </a:t>
            </a:r>
            <a:r>
              <a:rPr spc="-270" dirty="0"/>
              <a:t>it </a:t>
            </a:r>
            <a:r>
              <a:rPr spc="-290" dirty="0"/>
              <a:t>has</a:t>
            </a:r>
            <a:r>
              <a:rPr spc="-270" dirty="0"/>
              <a:t> </a:t>
            </a:r>
            <a:r>
              <a:rPr spc="-409" dirty="0"/>
              <a:t>no</a:t>
            </a:r>
            <a:r>
              <a:rPr spc="-270" dirty="0"/>
              <a:t> </a:t>
            </a:r>
            <a:r>
              <a:rPr spc="-425" dirty="0"/>
              <a:t>odd </a:t>
            </a:r>
            <a:r>
              <a:rPr spc="-1100" dirty="0"/>
              <a:t> </a:t>
            </a:r>
            <a:r>
              <a:rPr spc="-355" dirty="0"/>
              <a:t>cycles.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4950" y="1962999"/>
            <a:ext cx="4259580" cy="2218055"/>
            <a:chOff x="1504950" y="1962999"/>
            <a:chExt cx="4259580" cy="2218055"/>
          </a:xfrm>
        </p:grpSpPr>
        <p:sp>
          <p:nvSpPr>
            <p:cNvPr id="4" name="object 4"/>
            <p:cNvSpPr/>
            <p:nvPr/>
          </p:nvSpPr>
          <p:spPr>
            <a:xfrm>
              <a:off x="1523999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57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690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6575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9800" y="1982049"/>
              <a:ext cx="1726564" cy="1831339"/>
            </a:xfrm>
            <a:custGeom>
              <a:avLst/>
              <a:gdLst/>
              <a:ahLst/>
              <a:cxnLst/>
              <a:rect l="l" t="t" r="r" b="b"/>
              <a:pathLst>
                <a:path w="1726564" h="1831339">
                  <a:moveTo>
                    <a:pt x="826774" y="348749"/>
                  </a:moveTo>
                  <a:lnTo>
                    <a:pt x="829905" y="301426"/>
                  </a:lnTo>
                  <a:lnTo>
                    <a:pt x="839023" y="256038"/>
                  </a:lnTo>
                  <a:lnTo>
                    <a:pt x="853721" y="213000"/>
                  </a:lnTo>
                  <a:lnTo>
                    <a:pt x="873590" y="172729"/>
                  </a:lnTo>
                  <a:lnTo>
                    <a:pt x="898222" y="135639"/>
                  </a:lnTo>
                  <a:lnTo>
                    <a:pt x="927208" y="102146"/>
                  </a:lnTo>
                  <a:lnTo>
                    <a:pt x="960139" y="72666"/>
                  </a:lnTo>
                  <a:lnTo>
                    <a:pt x="996606" y="47614"/>
                  </a:lnTo>
                  <a:lnTo>
                    <a:pt x="1036202" y="27406"/>
                  </a:lnTo>
                  <a:lnTo>
                    <a:pt x="1078518" y="12457"/>
                  </a:lnTo>
                  <a:lnTo>
                    <a:pt x="1123145" y="3183"/>
                  </a:lnTo>
                  <a:lnTo>
                    <a:pt x="1169674" y="0"/>
                  </a:lnTo>
                  <a:lnTo>
                    <a:pt x="1223640" y="4344"/>
                  </a:lnTo>
                  <a:lnTo>
                    <a:pt x="1275790" y="17119"/>
                  </a:lnTo>
                  <a:lnTo>
                    <a:pt x="1325204" y="37936"/>
                  </a:lnTo>
                  <a:lnTo>
                    <a:pt x="1370962" y="66408"/>
                  </a:lnTo>
                  <a:lnTo>
                    <a:pt x="1412141" y="102146"/>
                  </a:lnTo>
                  <a:lnTo>
                    <a:pt x="1441909" y="136699"/>
                  </a:lnTo>
                  <a:lnTo>
                    <a:pt x="1466760" y="174594"/>
                  </a:lnTo>
                  <a:lnTo>
                    <a:pt x="1486473" y="215289"/>
                  </a:lnTo>
                  <a:lnTo>
                    <a:pt x="1500827" y="258241"/>
                  </a:lnTo>
                  <a:lnTo>
                    <a:pt x="1509601" y="302908"/>
                  </a:lnTo>
                  <a:lnTo>
                    <a:pt x="1512574" y="348749"/>
                  </a:lnTo>
                  <a:lnTo>
                    <a:pt x="1509444" y="396073"/>
                  </a:lnTo>
                  <a:lnTo>
                    <a:pt x="1500326" y="441461"/>
                  </a:lnTo>
                  <a:lnTo>
                    <a:pt x="1485628" y="484499"/>
                  </a:lnTo>
                  <a:lnTo>
                    <a:pt x="1465759" y="524770"/>
                  </a:lnTo>
                  <a:lnTo>
                    <a:pt x="1441127" y="561860"/>
                  </a:lnTo>
                  <a:lnTo>
                    <a:pt x="1412141" y="595353"/>
                  </a:lnTo>
                  <a:lnTo>
                    <a:pt x="1379210" y="624833"/>
                  </a:lnTo>
                  <a:lnTo>
                    <a:pt x="1342743" y="649885"/>
                  </a:lnTo>
                  <a:lnTo>
                    <a:pt x="1303147" y="670093"/>
                  </a:lnTo>
                  <a:lnTo>
                    <a:pt x="1260831" y="685042"/>
                  </a:lnTo>
                  <a:lnTo>
                    <a:pt x="1216204" y="694316"/>
                  </a:lnTo>
                  <a:lnTo>
                    <a:pt x="1169674" y="697499"/>
                  </a:lnTo>
                  <a:lnTo>
                    <a:pt x="1123145" y="694316"/>
                  </a:lnTo>
                  <a:lnTo>
                    <a:pt x="1078518" y="685042"/>
                  </a:lnTo>
                  <a:lnTo>
                    <a:pt x="1036202" y="670093"/>
                  </a:lnTo>
                  <a:lnTo>
                    <a:pt x="996606" y="649885"/>
                  </a:lnTo>
                  <a:lnTo>
                    <a:pt x="960139" y="624833"/>
                  </a:lnTo>
                  <a:lnTo>
                    <a:pt x="927208" y="595353"/>
                  </a:lnTo>
                  <a:lnTo>
                    <a:pt x="898222" y="561860"/>
                  </a:lnTo>
                  <a:lnTo>
                    <a:pt x="873590" y="524770"/>
                  </a:lnTo>
                  <a:lnTo>
                    <a:pt x="853721" y="484499"/>
                  </a:lnTo>
                  <a:lnTo>
                    <a:pt x="839023" y="441461"/>
                  </a:lnTo>
                  <a:lnTo>
                    <a:pt x="829905" y="396073"/>
                  </a:lnTo>
                  <a:lnTo>
                    <a:pt x="826774" y="348749"/>
                  </a:lnTo>
                  <a:close/>
                </a:path>
                <a:path w="1726564" h="1831339">
                  <a:moveTo>
                    <a:pt x="0" y="348749"/>
                  </a:moveTo>
                  <a:lnTo>
                    <a:pt x="826799" y="348749"/>
                  </a:lnTo>
                </a:path>
                <a:path w="1726564" h="1831339">
                  <a:moveTo>
                    <a:pt x="1726050" y="1831024"/>
                  </a:moveTo>
                  <a:lnTo>
                    <a:pt x="750450" y="183102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850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6550" y="2499824"/>
              <a:ext cx="1915795" cy="1662430"/>
            </a:xfrm>
            <a:custGeom>
              <a:avLst/>
              <a:gdLst/>
              <a:ahLst/>
              <a:cxnLst/>
              <a:rect l="l" t="t" r="r" b="b"/>
              <a:pathLst>
                <a:path w="1915795" h="1662429">
                  <a:moveTo>
                    <a:pt x="279299" y="1313249"/>
                  </a:moveTo>
                  <a:lnTo>
                    <a:pt x="282430" y="1265926"/>
                  </a:lnTo>
                  <a:lnTo>
                    <a:pt x="291548" y="1220538"/>
                  </a:lnTo>
                  <a:lnTo>
                    <a:pt x="306246" y="1177500"/>
                  </a:lnTo>
                  <a:lnTo>
                    <a:pt x="326115" y="1137229"/>
                  </a:lnTo>
                  <a:lnTo>
                    <a:pt x="350747" y="1100139"/>
                  </a:lnTo>
                  <a:lnTo>
                    <a:pt x="379733" y="1066646"/>
                  </a:lnTo>
                  <a:lnTo>
                    <a:pt x="412664" y="1037166"/>
                  </a:lnTo>
                  <a:lnTo>
                    <a:pt x="449131" y="1012114"/>
                  </a:lnTo>
                  <a:lnTo>
                    <a:pt x="488727" y="991906"/>
                  </a:lnTo>
                  <a:lnTo>
                    <a:pt x="531043" y="976957"/>
                  </a:lnTo>
                  <a:lnTo>
                    <a:pt x="575670" y="967683"/>
                  </a:lnTo>
                  <a:lnTo>
                    <a:pt x="622199" y="964499"/>
                  </a:lnTo>
                  <a:lnTo>
                    <a:pt x="676165" y="968844"/>
                  </a:lnTo>
                  <a:lnTo>
                    <a:pt x="728315" y="981619"/>
                  </a:lnTo>
                  <a:lnTo>
                    <a:pt x="777730" y="1002436"/>
                  </a:lnTo>
                  <a:lnTo>
                    <a:pt x="823487" y="1030908"/>
                  </a:lnTo>
                  <a:lnTo>
                    <a:pt x="864667" y="1066646"/>
                  </a:lnTo>
                  <a:lnTo>
                    <a:pt x="894435" y="1101199"/>
                  </a:lnTo>
                  <a:lnTo>
                    <a:pt x="919285" y="1139094"/>
                  </a:lnTo>
                  <a:lnTo>
                    <a:pt x="938998" y="1179789"/>
                  </a:lnTo>
                  <a:lnTo>
                    <a:pt x="953352" y="1222741"/>
                  </a:lnTo>
                  <a:lnTo>
                    <a:pt x="962126" y="1267408"/>
                  </a:lnTo>
                  <a:lnTo>
                    <a:pt x="965099" y="1313249"/>
                  </a:lnTo>
                  <a:lnTo>
                    <a:pt x="961969" y="1360573"/>
                  </a:lnTo>
                  <a:lnTo>
                    <a:pt x="952851" y="1405961"/>
                  </a:lnTo>
                  <a:lnTo>
                    <a:pt x="938153" y="1448999"/>
                  </a:lnTo>
                  <a:lnTo>
                    <a:pt x="918284" y="1489270"/>
                  </a:lnTo>
                  <a:lnTo>
                    <a:pt x="893652" y="1526360"/>
                  </a:lnTo>
                  <a:lnTo>
                    <a:pt x="864666" y="1559853"/>
                  </a:lnTo>
                  <a:lnTo>
                    <a:pt x="831735" y="1589333"/>
                  </a:lnTo>
                  <a:lnTo>
                    <a:pt x="795268" y="1614385"/>
                  </a:lnTo>
                  <a:lnTo>
                    <a:pt x="755672" y="1634593"/>
                  </a:lnTo>
                  <a:lnTo>
                    <a:pt x="713356" y="1649542"/>
                  </a:lnTo>
                  <a:lnTo>
                    <a:pt x="668729" y="1658816"/>
                  </a:lnTo>
                  <a:lnTo>
                    <a:pt x="622199" y="1661999"/>
                  </a:lnTo>
                  <a:lnTo>
                    <a:pt x="575670" y="1658816"/>
                  </a:lnTo>
                  <a:lnTo>
                    <a:pt x="531043" y="1649542"/>
                  </a:lnTo>
                  <a:lnTo>
                    <a:pt x="488727" y="1634593"/>
                  </a:lnTo>
                  <a:lnTo>
                    <a:pt x="449131" y="1614385"/>
                  </a:lnTo>
                  <a:lnTo>
                    <a:pt x="412664" y="1589333"/>
                  </a:lnTo>
                  <a:lnTo>
                    <a:pt x="379733" y="1559853"/>
                  </a:lnTo>
                  <a:lnTo>
                    <a:pt x="350747" y="1526360"/>
                  </a:lnTo>
                  <a:lnTo>
                    <a:pt x="326115" y="1489270"/>
                  </a:lnTo>
                  <a:lnTo>
                    <a:pt x="306246" y="1448999"/>
                  </a:lnTo>
                  <a:lnTo>
                    <a:pt x="291548" y="1405961"/>
                  </a:lnTo>
                  <a:lnTo>
                    <a:pt x="282430" y="1360573"/>
                  </a:lnTo>
                  <a:lnTo>
                    <a:pt x="279299" y="1313249"/>
                  </a:lnTo>
                  <a:close/>
                </a:path>
                <a:path w="1915795" h="1662429">
                  <a:moveTo>
                    <a:pt x="0" y="0"/>
                  </a:moveTo>
                  <a:lnTo>
                    <a:pt x="622199" y="964499"/>
                  </a:lnTo>
                </a:path>
                <a:path w="1915795" h="1662429">
                  <a:moveTo>
                    <a:pt x="1045799" y="513074"/>
                  </a:moveTo>
                  <a:lnTo>
                    <a:pt x="1915533" y="528041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1951" y="2945895"/>
              <a:ext cx="212058" cy="16394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896600" y="1855199"/>
            <a:ext cx="2355215" cy="2326005"/>
            <a:chOff x="5896600" y="1855199"/>
            <a:chExt cx="2355215" cy="2326005"/>
          </a:xfrm>
        </p:grpSpPr>
        <p:sp>
          <p:nvSpPr>
            <p:cNvPr id="14" name="object 14"/>
            <p:cNvSpPr/>
            <p:nvPr/>
          </p:nvSpPr>
          <p:spPr>
            <a:xfrm>
              <a:off x="591565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1565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6622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855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1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1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9" y="1269274"/>
                  </a:lnTo>
                  <a:lnTo>
                    <a:pt x="1046660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2" y="1409608"/>
                  </a:lnTo>
                  <a:lnTo>
                    <a:pt x="923644" y="1434660"/>
                  </a:lnTo>
                  <a:lnTo>
                    <a:pt x="884048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46900" y="3413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8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8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3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7" y="649885"/>
                  </a:lnTo>
                  <a:lnTo>
                    <a:pt x="476371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01450" y="2222999"/>
              <a:ext cx="1631314" cy="1888489"/>
            </a:xfrm>
            <a:custGeom>
              <a:avLst/>
              <a:gdLst/>
              <a:ahLst/>
              <a:cxnLst/>
              <a:rect l="l" t="t" r="r" b="b"/>
              <a:pathLst>
                <a:path w="1631315" h="1888489">
                  <a:moveTo>
                    <a:pt x="945449" y="1539699"/>
                  </a:moveTo>
                  <a:lnTo>
                    <a:pt x="948580" y="1492376"/>
                  </a:lnTo>
                  <a:lnTo>
                    <a:pt x="957698" y="1446988"/>
                  </a:lnTo>
                  <a:lnTo>
                    <a:pt x="972396" y="1403950"/>
                  </a:lnTo>
                  <a:lnTo>
                    <a:pt x="992265" y="1363679"/>
                  </a:lnTo>
                  <a:lnTo>
                    <a:pt x="1016897" y="1326589"/>
                  </a:lnTo>
                  <a:lnTo>
                    <a:pt x="1045883" y="1293096"/>
                  </a:lnTo>
                  <a:lnTo>
                    <a:pt x="1078814" y="1263616"/>
                  </a:lnTo>
                  <a:lnTo>
                    <a:pt x="1115281" y="1238564"/>
                  </a:lnTo>
                  <a:lnTo>
                    <a:pt x="1154878" y="1218356"/>
                  </a:lnTo>
                  <a:lnTo>
                    <a:pt x="1197193" y="1203407"/>
                  </a:lnTo>
                  <a:lnTo>
                    <a:pt x="1241820" y="1194133"/>
                  </a:lnTo>
                  <a:lnTo>
                    <a:pt x="1288349" y="1190949"/>
                  </a:lnTo>
                  <a:lnTo>
                    <a:pt x="1342315" y="1195294"/>
                  </a:lnTo>
                  <a:lnTo>
                    <a:pt x="1394465" y="1208069"/>
                  </a:lnTo>
                  <a:lnTo>
                    <a:pt x="1443880" y="1228886"/>
                  </a:lnTo>
                  <a:lnTo>
                    <a:pt x="1489637" y="1257358"/>
                  </a:lnTo>
                  <a:lnTo>
                    <a:pt x="1530817" y="1293096"/>
                  </a:lnTo>
                  <a:lnTo>
                    <a:pt x="1560585" y="1327649"/>
                  </a:lnTo>
                  <a:lnTo>
                    <a:pt x="1585435" y="1365544"/>
                  </a:lnTo>
                  <a:lnTo>
                    <a:pt x="1605148" y="1406239"/>
                  </a:lnTo>
                  <a:lnTo>
                    <a:pt x="1619502" y="1449191"/>
                  </a:lnTo>
                  <a:lnTo>
                    <a:pt x="1628276" y="1493858"/>
                  </a:lnTo>
                  <a:lnTo>
                    <a:pt x="1631249" y="1539699"/>
                  </a:lnTo>
                  <a:lnTo>
                    <a:pt x="1628119" y="1587023"/>
                  </a:lnTo>
                  <a:lnTo>
                    <a:pt x="1619001" y="1632411"/>
                  </a:lnTo>
                  <a:lnTo>
                    <a:pt x="1604303" y="1675449"/>
                  </a:lnTo>
                  <a:lnTo>
                    <a:pt x="1584433" y="1715720"/>
                  </a:lnTo>
                  <a:lnTo>
                    <a:pt x="1559802" y="1752810"/>
                  </a:lnTo>
                  <a:lnTo>
                    <a:pt x="1530816" y="1786303"/>
                  </a:lnTo>
                  <a:lnTo>
                    <a:pt x="1497885" y="1815783"/>
                  </a:lnTo>
                  <a:lnTo>
                    <a:pt x="1461417" y="1840835"/>
                  </a:lnTo>
                  <a:lnTo>
                    <a:pt x="1421821" y="1861043"/>
                  </a:lnTo>
                  <a:lnTo>
                    <a:pt x="1379506" y="1875992"/>
                  </a:lnTo>
                  <a:lnTo>
                    <a:pt x="1334879" y="1885266"/>
                  </a:lnTo>
                  <a:lnTo>
                    <a:pt x="1288349" y="1888449"/>
                  </a:lnTo>
                  <a:lnTo>
                    <a:pt x="1241820" y="1885266"/>
                  </a:lnTo>
                  <a:lnTo>
                    <a:pt x="1197193" y="1875992"/>
                  </a:lnTo>
                  <a:lnTo>
                    <a:pt x="1154878" y="1861043"/>
                  </a:lnTo>
                  <a:lnTo>
                    <a:pt x="1115281" y="1840835"/>
                  </a:lnTo>
                  <a:lnTo>
                    <a:pt x="1078814" y="1815783"/>
                  </a:lnTo>
                  <a:lnTo>
                    <a:pt x="1045883" y="1786303"/>
                  </a:lnTo>
                  <a:lnTo>
                    <a:pt x="1016897" y="1752810"/>
                  </a:lnTo>
                  <a:lnTo>
                    <a:pt x="992265" y="1715720"/>
                  </a:lnTo>
                  <a:lnTo>
                    <a:pt x="972396" y="1675449"/>
                  </a:lnTo>
                  <a:lnTo>
                    <a:pt x="957698" y="1632411"/>
                  </a:lnTo>
                  <a:lnTo>
                    <a:pt x="948580" y="1587023"/>
                  </a:lnTo>
                  <a:lnTo>
                    <a:pt x="945449" y="1539699"/>
                  </a:lnTo>
                  <a:close/>
                </a:path>
                <a:path w="1631315" h="1888489">
                  <a:moveTo>
                    <a:pt x="0" y="107799"/>
                  </a:moveTo>
                  <a:lnTo>
                    <a:pt x="945599" y="1539699"/>
                  </a:lnTo>
                </a:path>
                <a:path w="1631315" h="1888489">
                  <a:moveTo>
                    <a:pt x="261850" y="0"/>
                  </a:moveTo>
                  <a:lnTo>
                    <a:pt x="650050" y="13433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63300" y="187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63300" y="1874249"/>
              <a:ext cx="1026794" cy="1539875"/>
            </a:xfrm>
            <a:custGeom>
              <a:avLst/>
              <a:gdLst/>
              <a:ahLst/>
              <a:cxnLst/>
              <a:rect l="l" t="t" r="r" b="b"/>
              <a:pathLst>
                <a:path w="1026795" h="1539875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7" y="595353"/>
                  </a:lnTo>
                  <a:lnTo>
                    <a:pt x="552436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026795" h="1539875">
                  <a:moveTo>
                    <a:pt x="1026499" y="1539699"/>
                  </a:moveTo>
                  <a:lnTo>
                    <a:pt x="585499" y="5952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2845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M</a:t>
            </a:r>
            <a:r>
              <a:rPr spc="-265" dirty="0"/>
              <a:t>a</a:t>
            </a:r>
            <a:r>
              <a:rPr spc="-300" dirty="0"/>
              <a:t>trix</a:t>
            </a:r>
            <a:r>
              <a:rPr spc="-270" dirty="0"/>
              <a:t> </a:t>
            </a:r>
            <a:r>
              <a:rPr spc="-350" dirty="0"/>
              <a:t>represent</a:t>
            </a:r>
            <a:r>
              <a:rPr spc="-409" dirty="0"/>
              <a:t>a</a:t>
            </a:r>
            <a:r>
              <a:rPr spc="-340" dirty="0"/>
              <a:t>tion</a:t>
            </a:r>
            <a:r>
              <a:rPr spc="-270" dirty="0"/>
              <a:t> </a:t>
            </a:r>
            <a:r>
              <a:rPr spc="-240" dirty="0"/>
              <a:t>(less</a:t>
            </a:r>
            <a:r>
              <a:rPr spc="-270" dirty="0"/>
              <a:t> </a:t>
            </a:r>
            <a:r>
              <a:rPr spc="-434" dirty="0"/>
              <a:t>common)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399850"/>
            <a:ext cx="723900" cy="735965"/>
            <a:chOff x="1553550" y="1399850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0177" y="15417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950" y="2852899"/>
            <a:ext cx="723900" cy="735965"/>
            <a:chOff x="629950" y="285289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6771" y="29947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29274" y="2986500"/>
            <a:ext cx="723900" cy="735965"/>
            <a:chOff x="2029274" y="2986500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80485" y="31283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2983" y="1995199"/>
            <a:ext cx="2336800" cy="1378585"/>
            <a:chOff x="972983" y="1995199"/>
            <a:chExt cx="2336800" cy="1378585"/>
          </a:xfrm>
        </p:grpSpPr>
        <p:sp>
          <p:nvSpPr>
            <p:cNvPr id="16" name="object 16"/>
            <p:cNvSpPr/>
            <p:nvPr/>
          </p:nvSpPr>
          <p:spPr>
            <a:xfrm>
              <a:off x="992033" y="20142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25507" y="213706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85175" y="1461800"/>
            <a:ext cx="723900" cy="735965"/>
            <a:chOff x="3485175" y="1461800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35725" y="16036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2175" y="3335249"/>
            <a:ext cx="723900" cy="735965"/>
            <a:chOff x="3362175" y="3335249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05133" y="34771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24125" y="2178349"/>
            <a:ext cx="123189" cy="1176020"/>
          </a:xfrm>
          <a:custGeom>
            <a:avLst/>
            <a:gdLst/>
            <a:ahLst/>
            <a:cxnLst/>
            <a:rect l="l" t="t" r="r" b="b"/>
            <a:pathLst>
              <a:path w="123189" h="1176020">
                <a:moveTo>
                  <a:pt x="122999" y="0"/>
                </a:moveTo>
                <a:lnTo>
                  <a:pt x="0" y="1175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346212" y="2030041"/>
            <a:ext cx="235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85" dirty="0">
                <a:latin typeface="Cambria"/>
                <a:cs typeface="Cambria"/>
              </a:rPr>
              <a:t>: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47050" y="3570713"/>
            <a:ext cx="285305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O(n</a:t>
            </a:r>
            <a:r>
              <a:rPr sz="1650" spc="142" baseline="32828" dirty="0">
                <a:solidFill>
                  <a:srgbClr val="9900FF"/>
                </a:solidFill>
                <a:latin typeface="Cambria"/>
                <a:cs typeface="Cambria"/>
              </a:rPr>
              <a:t>2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)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70" dirty="0">
                <a:solidFill>
                  <a:srgbClr val="9900FF"/>
                </a:solidFill>
                <a:latin typeface="Cambria"/>
                <a:cs typeface="Cambria"/>
              </a:rPr>
              <a:t>storage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80" dirty="0">
                <a:solidFill>
                  <a:srgbClr val="9900FF"/>
                </a:solidFill>
                <a:latin typeface="Cambria"/>
                <a:cs typeface="Cambria"/>
              </a:rPr>
              <a:t>space,</a:t>
            </a:r>
            <a:r>
              <a:rPr sz="17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00" dirty="0">
                <a:solidFill>
                  <a:srgbClr val="9900FF"/>
                </a:solidFill>
                <a:latin typeface="Cambria"/>
                <a:cs typeface="Cambria"/>
              </a:rPr>
              <a:t>though </a:t>
            </a:r>
            <a:r>
              <a:rPr sz="1700" i="1" spc="-36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in </a:t>
            </a:r>
            <a:r>
              <a:rPr sz="1700" i="1" spc="50" dirty="0">
                <a:solidFill>
                  <a:srgbClr val="9900FF"/>
                </a:solidFill>
                <a:latin typeface="Cambria"/>
                <a:cs typeface="Cambria"/>
              </a:rPr>
              <a:t>practice </a:t>
            </a:r>
            <a:r>
              <a:rPr sz="1700" i="1" spc="145" dirty="0">
                <a:solidFill>
                  <a:srgbClr val="9900FF"/>
                </a:solidFill>
                <a:latin typeface="Cambria"/>
                <a:cs typeface="Cambria"/>
              </a:rPr>
              <a:t>we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have </a:t>
            </a:r>
            <a:r>
              <a:rPr sz="1700" i="1" spc="105" dirty="0">
                <a:solidFill>
                  <a:srgbClr val="9900FF"/>
                </a:solidFill>
                <a:latin typeface="Cambria"/>
                <a:cs typeface="Cambria"/>
              </a:rPr>
              <a:t>good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114" dirty="0">
                <a:solidFill>
                  <a:srgbClr val="9900FF"/>
                </a:solidFill>
                <a:latin typeface="Cambria"/>
                <a:cs typeface="Cambria"/>
              </a:rPr>
              <a:t>ways </a:t>
            </a:r>
            <a:r>
              <a:rPr sz="1700" i="1" spc="95" dirty="0">
                <a:solidFill>
                  <a:srgbClr val="9900FF"/>
                </a:solidFill>
                <a:latin typeface="Cambria"/>
                <a:cs typeface="Cambria"/>
              </a:rPr>
              <a:t>of </a:t>
            </a:r>
            <a:r>
              <a:rPr sz="1700" i="1" spc="70" dirty="0">
                <a:solidFill>
                  <a:srgbClr val="9900FF"/>
                </a:solidFill>
                <a:latin typeface="Cambria"/>
                <a:cs typeface="Cambria"/>
              </a:rPr>
              <a:t>storing </a:t>
            </a:r>
            <a:r>
              <a:rPr sz="1700" i="1" spc="105" dirty="0">
                <a:solidFill>
                  <a:srgbClr val="9900FF"/>
                </a:solidFill>
                <a:latin typeface="Cambria"/>
                <a:cs typeface="Cambria"/>
              </a:rPr>
              <a:t>"sparse" </a:t>
            </a:r>
            <a:r>
              <a:rPr sz="1700" i="1" spc="1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700" i="1" spc="75" dirty="0">
                <a:solidFill>
                  <a:srgbClr val="9900FF"/>
                </a:solidFill>
                <a:latin typeface="Cambria"/>
                <a:cs typeface="Cambria"/>
              </a:rPr>
              <a:t>matrices</a:t>
            </a:r>
            <a:endParaRPr sz="1700">
              <a:latin typeface="Cambria"/>
              <a:cs typeface="Cambri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2004" y="1167775"/>
            <a:ext cx="2949900" cy="24147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4752" y="315404"/>
            <a:ext cx="39541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14" dirty="0">
                <a:latin typeface="Trebuchet MS"/>
                <a:cs typeface="Trebuchet MS"/>
              </a:rPr>
              <a:t>Is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this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335" dirty="0">
                <a:latin typeface="Trebuchet MS"/>
                <a:cs typeface="Trebuchet MS"/>
              </a:rPr>
              <a:t>graph</a:t>
            </a:r>
            <a:r>
              <a:rPr sz="3700" spc="-270" dirty="0">
                <a:latin typeface="Trebuchet MS"/>
                <a:cs typeface="Trebuchet MS"/>
              </a:rPr>
              <a:t> </a:t>
            </a:r>
            <a:r>
              <a:rPr sz="3700" spc="-254" dirty="0">
                <a:latin typeface="Trebuchet MS"/>
                <a:cs typeface="Trebuchet MS"/>
              </a:rPr>
              <a:t>bipartite?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300" y="1982049"/>
            <a:ext cx="4743450" cy="2179955"/>
          </a:xfrm>
          <a:custGeom>
            <a:avLst/>
            <a:gdLst/>
            <a:ahLst/>
            <a:cxnLst/>
            <a:rect l="l" t="t" r="r" b="b"/>
            <a:pathLst>
              <a:path w="4743450" h="2179954">
                <a:moveTo>
                  <a:pt x="910699" y="348749"/>
                </a:moveTo>
                <a:lnTo>
                  <a:pt x="913830" y="301426"/>
                </a:lnTo>
                <a:lnTo>
                  <a:pt x="922948" y="256038"/>
                </a:lnTo>
                <a:lnTo>
                  <a:pt x="937646" y="213000"/>
                </a:lnTo>
                <a:lnTo>
                  <a:pt x="957515" y="172729"/>
                </a:lnTo>
                <a:lnTo>
                  <a:pt x="982147" y="135639"/>
                </a:lnTo>
                <a:lnTo>
                  <a:pt x="1011133" y="102146"/>
                </a:lnTo>
                <a:lnTo>
                  <a:pt x="1044064" y="72666"/>
                </a:lnTo>
                <a:lnTo>
                  <a:pt x="1080531" y="47614"/>
                </a:lnTo>
                <a:lnTo>
                  <a:pt x="1120127" y="27406"/>
                </a:lnTo>
                <a:lnTo>
                  <a:pt x="1162443" y="12457"/>
                </a:lnTo>
                <a:lnTo>
                  <a:pt x="1207070" y="3183"/>
                </a:lnTo>
                <a:lnTo>
                  <a:pt x="1253599" y="0"/>
                </a:lnTo>
                <a:lnTo>
                  <a:pt x="1307565" y="4344"/>
                </a:lnTo>
                <a:lnTo>
                  <a:pt x="1359715" y="17119"/>
                </a:lnTo>
                <a:lnTo>
                  <a:pt x="1409129" y="37936"/>
                </a:lnTo>
                <a:lnTo>
                  <a:pt x="1454887" y="66408"/>
                </a:lnTo>
                <a:lnTo>
                  <a:pt x="1496066" y="102146"/>
                </a:lnTo>
                <a:lnTo>
                  <a:pt x="1525834" y="136699"/>
                </a:lnTo>
                <a:lnTo>
                  <a:pt x="1550685" y="174594"/>
                </a:lnTo>
                <a:lnTo>
                  <a:pt x="1570398" y="215289"/>
                </a:lnTo>
                <a:lnTo>
                  <a:pt x="1584752" y="258241"/>
                </a:lnTo>
                <a:lnTo>
                  <a:pt x="1593526" y="302908"/>
                </a:lnTo>
                <a:lnTo>
                  <a:pt x="1596499" y="348749"/>
                </a:lnTo>
                <a:lnTo>
                  <a:pt x="1593369" y="396073"/>
                </a:lnTo>
                <a:lnTo>
                  <a:pt x="1584251" y="441461"/>
                </a:lnTo>
                <a:lnTo>
                  <a:pt x="1569553" y="484499"/>
                </a:lnTo>
                <a:lnTo>
                  <a:pt x="1549684" y="524770"/>
                </a:lnTo>
                <a:lnTo>
                  <a:pt x="1525052" y="561860"/>
                </a:lnTo>
                <a:lnTo>
                  <a:pt x="1496066" y="595353"/>
                </a:lnTo>
                <a:lnTo>
                  <a:pt x="1463135" y="624833"/>
                </a:lnTo>
                <a:lnTo>
                  <a:pt x="1426668" y="649885"/>
                </a:lnTo>
                <a:lnTo>
                  <a:pt x="1387072" y="670093"/>
                </a:lnTo>
                <a:lnTo>
                  <a:pt x="1344756" y="685042"/>
                </a:lnTo>
                <a:lnTo>
                  <a:pt x="1300129" y="694316"/>
                </a:lnTo>
                <a:lnTo>
                  <a:pt x="1253599" y="697499"/>
                </a:lnTo>
                <a:lnTo>
                  <a:pt x="1207070" y="694316"/>
                </a:lnTo>
                <a:lnTo>
                  <a:pt x="1162443" y="685042"/>
                </a:lnTo>
                <a:lnTo>
                  <a:pt x="1120127" y="670093"/>
                </a:lnTo>
                <a:lnTo>
                  <a:pt x="1080531" y="649885"/>
                </a:lnTo>
                <a:lnTo>
                  <a:pt x="1044064" y="624833"/>
                </a:lnTo>
                <a:lnTo>
                  <a:pt x="1011133" y="595353"/>
                </a:lnTo>
                <a:lnTo>
                  <a:pt x="982147" y="561860"/>
                </a:lnTo>
                <a:lnTo>
                  <a:pt x="957515" y="524770"/>
                </a:lnTo>
                <a:lnTo>
                  <a:pt x="937646" y="484499"/>
                </a:lnTo>
                <a:lnTo>
                  <a:pt x="922948" y="441461"/>
                </a:lnTo>
                <a:lnTo>
                  <a:pt x="913830" y="396073"/>
                </a:lnTo>
                <a:lnTo>
                  <a:pt x="910699" y="348749"/>
                </a:lnTo>
                <a:close/>
              </a:path>
              <a:path w="4743450" h="2179954">
                <a:moveTo>
                  <a:pt x="1661275" y="1831024"/>
                </a:moveTo>
                <a:lnTo>
                  <a:pt x="1664406" y="1783701"/>
                </a:lnTo>
                <a:lnTo>
                  <a:pt x="1673524" y="1738313"/>
                </a:lnTo>
                <a:lnTo>
                  <a:pt x="1688222" y="1695275"/>
                </a:lnTo>
                <a:lnTo>
                  <a:pt x="1708091" y="1655004"/>
                </a:lnTo>
                <a:lnTo>
                  <a:pt x="1732723" y="1617914"/>
                </a:lnTo>
                <a:lnTo>
                  <a:pt x="1761708" y="1584421"/>
                </a:lnTo>
                <a:lnTo>
                  <a:pt x="1794639" y="1554941"/>
                </a:lnTo>
                <a:lnTo>
                  <a:pt x="1831107" y="1529889"/>
                </a:lnTo>
                <a:lnTo>
                  <a:pt x="1870703" y="1509681"/>
                </a:lnTo>
                <a:lnTo>
                  <a:pt x="1913019" y="1494732"/>
                </a:lnTo>
                <a:lnTo>
                  <a:pt x="1957646" y="1485458"/>
                </a:lnTo>
                <a:lnTo>
                  <a:pt x="2004175" y="1482274"/>
                </a:lnTo>
                <a:lnTo>
                  <a:pt x="2058140" y="1486619"/>
                </a:lnTo>
                <a:lnTo>
                  <a:pt x="2110291" y="1499394"/>
                </a:lnTo>
                <a:lnTo>
                  <a:pt x="2159705" y="1520211"/>
                </a:lnTo>
                <a:lnTo>
                  <a:pt x="2205463" y="1548683"/>
                </a:lnTo>
                <a:lnTo>
                  <a:pt x="2246642" y="1584421"/>
                </a:lnTo>
                <a:lnTo>
                  <a:pt x="2276410" y="1618974"/>
                </a:lnTo>
                <a:lnTo>
                  <a:pt x="2301261" y="1656869"/>
                </a:lnTo>
                <a:lnTo>
                  <a:pt x="2320974" y="1697564"/>
                </a:lnTo>
                <a:lnTo>
                  <a:pt x="2335327" y="1740516"/>
                </a:lnTo>
                <a:lnTo>
                  <a:pt x="2344101" y="1785183"/>
                </a:lnTo>
                <a:lnTo>
                  <a:pt x="2347075" y="1831024"/>
                </a:lnTo>
                <a:lnTo>
                  <a:pt x="2343945" y="1878348"/>
                </a:lnTo>
                <a:lnTo>
                  <a:pt x="2334827" y="1923736"/>
                </a:lnTo>
                <a:lnTo>
                  <a:pt x="2320128" y="1966774"/>
                </a:lnTo>
                <a:lnTo>
                  <a:pt x="2300259" y="2007045"/>
                </a:lnTo>
                <a:lnTo>
                  <a:pt x="2275628" y="2044135"/>
                </a:lnTo>
                <a:lnTo>
                  <a:pt x="2246642" y="2077628"/>
                </a:lnTo>
                <a:lnTo>
                  <a:pt x="2213711" y="2107108"/>
                </a:lnTo>
                <a:lnTo>
                  <a:pt x="2177243" y="2132160"/>
                </a:lnTo>
                <a:lnTo>
                  <a:pt x="2137647" y="2152368"/>
                </a:lnTo>
                <a:lnTo>
                  <a:pt x="2095332" y="2167317"/>
                </a:lnTo>
                <a:lnTo>
                  <a:pt x="2050705" y="2176591"/>
                </a:lnTo>
                <a:lnTo>
                  <a:pt x="2004175" y="2179774"/>
                </a:lnTo>
                <a:lnTo>
                  <a:pt x="1957646" y="2176591"/>
                </a:lnTo>
                <a:lnTo>
                  <a:pt x="1913019" y="2167317"/>
                </a:lnTo>
                <a:lnTo>
                  <a:pt x="1870703" y="2152368"/>
                </a:lnTo>
                <a:lnTo>
                  <a:pt x="1831107" y="2132160"/>
                </a:lnTo>
                <a:lnTo>
                  <a:pt x="1794639" y="2107108"/>
                </a:lnTo>
                <a:lnTo>
                  <a:pt x="1761708" y="2077628"/>
                </a:lnTo>
                <a:lnTo>
                  <a:pt x="1732723" y="2044135"/>
                </a:lnTo>
                <a:lnTo>
                  <a:pt x="1708091" y="2007045"/>
                </a:lnTo>
                <a:lnTo>
                  <a:pt x="1688222" y="1966774"/>
                </a:lnTo>
                <a:lnTo>
                  <a:pt x="1673524" y="1923736"/>
                </a:lnTo>
                <a:lnTo>
                  <a:pt x="1664406" y="1878348"/>
                </a:lnTo>
                <a:lnTo>
                  <a:pt x="1661275" y="1831024"/>
                </a:lnTo>
                <a:close/>
              </a:path>
              <a:path w="4743450" h="2179954">
                <a:moveTo>
                  <a:pt x="1253599" y="697499"/>
                </a:moveTo>
                <a:lnTo>
                  <a:pt x="1761799" y="1584299"/>
                </a:lnTo>
              </a:path>
              <a:path w="4743450" h="2179954">
                <a:moveTo>
                  <a:pt x="2423274" y="348749"/>
                </a:moveTo>
                <a:lnTo>
                  <a:pt x="2426405" y="301426"/>
                </a:lnTo>
                <a:lnTo>
                  <a:pt x="2435523" y="256038"/>
                </a:lnTo>
                <a:lnTo>
                  <a:pt x="2450221" y="213000"/>
                </a:lnTo>
                <a:lnTo>
                  <a:pt x="2470090" y="172729"/>
                </a:lnTo>
                <a:lnTo>
                  <a:pt x="2494722" y="135639"/>
                </a:lnTo>
                <a:lnTo>
                  <a:pt x="2523708" y="102146"/>
                </a:lnTo>
                <a:lnTo>
                  <a:pt x="2556638" y="72666"/>
                </a:lnTo>
                <a:lnTo>
                  <a:pt x="2593106" y="47614"/>
                </a:lnTo>
                <a:lnTo>
                  <a:pt x="2632702" y="27406"/>
                </a:lnTo>
                <a:lnTo>
                  <a:pt x="2675018" y="12457"/>
                </a:lnTo>
                <a:lnTo>
                  <a:pt x="2719645" y="3183"/>
                </a:lnTo>
                <a:lnTo>
                  <a:pt x="2766174" y="0"/>
                </a:lnTo>
                <a:lnTo>
                  <a:pt x="2820140" y="4344"/>
                </a:lnTo>
                <a:lnTo>
                  <a:pt x="2872290" y="17119"/>
                </a:lnTo>
                <a:lnTo>
                  <a:pt x="2921704" y="37936"/>
                </a:lnTo>
                <a:lnTo>
                  <a:pt x="2967462" y="66408"/>
                </a:lnTo>
                <a:lnTo>
                  <a:pt x="3008641" y="102146"/>
                </a:lnTo>
                <a:lnTo>
                  <a:pt x="3038409" y="136699"/>
                </a:lnTo>
                <a:lnTo>
                  <a:pt x="3063260" y="174594"/>
                </a:lnTo>
                <a:lnTo>
                  <a:pt x="3082973" y="215289"/>
                </a:lnTo>
                <a:lnTo>
                  <a:pt x="3097327" y="258241"/>
                </a:lnTo>
                <a:lnTo>
                  <a:pt x="3106101" y="302908"/>
                </a:lnTo>
                <a:lnTo>
                  <a:pt x="3109074" y="348749"/>
                </a:lnTo>
                <a:lnTo>
                  <a:pt x="3105944" y="396073"/>
                </a:lnTo>
                <a:lnTo>
                  <a:pt x="3096826" y="441461"/>
                </a:lnTo>
                <a:lnTo>
                  <a:pt x="3082128" y="484499"/>
                </a:lnTo>
                <a:lnTo>
                  <a:pt x="3062259" y="524770"/>
                </a:lnTo>
                <a:lnTo>
                  <a:pt x="3037627" y="561860"/>
                </a:lnTo>
                <a:lnTo>
                  <a:pt x="3008641" y="595353"/>
                </a:lnTo>
                <a:lnTo>
                  <a:pt x="2975710" y="624833"/>
                </a:lnTo>
                <a:lnTo>
                  <a:pt x="2939243" y="649885"/>
                </a:lnTo>
                <a:lnTo>
                  <a:pt x="2899647" y="670093"/>
                </a:lnTo>
                <a:lnTo>
                  <a:pt x="2857331" y="685042"/>
                </a:lnTo>
                <a:lnTo>
                  <a:pt x="2812704" y="694316"/>
                </a:lnTo>
                <a:lnTo>
                  <a:pt x="2766174" y="697499"/>
                </a:lnTo>
                <a:lnTo>
                  <a:pt x="2719645" y="694316"/>
                </a:lnTo>
                <a:lnTo>
                  <a:pt x="2675018" y="685042"/>
                </a:lnTo>
                <a:lnTo>
                  <a:pt x="2632702" y="670093"/>
                </a:lnTo>
                <a:lnTo>
                  <a:pt x="2593106" y="649885"/>
                </a:lnTo>
                <a:lnTo>
                  <a:pt x="2556638" y="624833"/>
                </a:lnTo>
                <a:lnTo>
                  <a:pt x="2523708" y="595353"/>
                </a:lnTo>
                <a:lnTo>
                  <a:pt x="2494722" y="561860"/>
                </a:lnTo>
                <a:lnTo>
                  <a:pt x="2470090" y="524770"/>
                </a:lnTo>
                <a:lnTo>
                  <a:pt x="2450221" y="484499"/>
                </a:lnTo>
                <a:lnTo>
                  <a:pt x="2435523" y="441461"/>
                </a:lnTo>
                <a:lnTo>
                  <a:pt x="2426405" y="396073"/>
                </a:lnTo>
                <a:lnTo>
                  <a:pt x="2423274" y="348749"/>
                </a:lnTo>
                <a:close/>
              </a:path>
              <a:path w="4743450" h="2179954">
                <a:moveTo>
                  <a:pt x="1596499" y="348749"/>
                </a:moveTo>
                <a:lnTo>
                  <a:pt x="2423299" y="348749"/>
                </a:lnTo>
              </a:path>
              <a:path w="4743450" h="2179954">
                <a:moveTo>
                  <a:pt x="3322550" y="1831024"/>
                </a:moveTo>
                <a:lnTo>
                  <a:pt x="2346950" y="1831024"/>
                </a:lnTo>
              </a:path>
              <a:path w="4743450" h="2179954">
                <a:moveTo>
                  <a:pt x="3322550" y="1831024"/>
                </a:moveTo>
                <a:lnTo>
                  <a:pt x="3325681" y="1783701"/>
                </a:lnTo>
                <a:lnTo>
                  <a:pt x="3334799" y="1738313"/>
                </a:lnTo>
                <a:lnTo>
                  <a:pt x="3349497" y="1695275"/>
                </a:lnTo>
                <a:lnTo>
                  <a:pt x="3369366" y="1655004"/>
                </a:lnTo>
                <a:lnTo>
                  <a:pt x="3393998" y="1617914"/>
                </a:lnTo>
                <a:lnTo>
                  <a:pt x="3422983" y="1584421"/>
                </a:lnTo>
                <a:lnTo>
                  <a:pt x="3455914" y="1554941"/>
                </a:lnTo>
                <a:lnTo>
                  <a:pt x="3492382" y="1529889"/>
                </a:lnTo>
                <a:lnTo>
                  <a:pt x="3531978" y="1509681"/>
                </a:lnTo>
                <a:lnTo>
                  <a:pt x="3574294" y="1494732"/>
                </a:lnTo>
                <a:lnTo>
                  <a:pt x="3618921" y="1485458"/>
                </a:lnTo>
                <a:lnTo>
                  <a:pt x="3665450" y="1482274"/>
                </a:lnTo>
                <a:lnTo>
                  <a:pt x="3719416" y="1486619"/>
                </a:lnTo>
                <a:lnTo>
                  <a:pt x="3771566" y="1499394"/>
                </a:lnTo>
                <a:lnTo>
                  <a:pt x="3820980" y="1520211"/>
                </a:lnTo>
                <a:lnTo>
                  <a:pt x="3866738" y="1548683"/>
                </a:lnTo>
                <a:lnTo>
                  <a:pt x="3907917" y="1584421"/>
                </a:lnTo>
                <a:lnTo>
                  <a:pt x="3937685" y="1618974"/>
                </a:lnTo>
                <a:lnTo>
                  <a:pt x="3962536" y="1656869"/>
                </a:lnTo>
                <a:lnTo>
                  <a:pt x="3982249" y="1697564"/>
                </a:lnTo>
                <a:lnTo>
                  <a:pt x="3996602" y="1740516"/>
                </a:lnTo>
                <a:lnTo>
                  <a:pt x="4005376" y="1785183"/>
                </a:lnTo>
                <a:lnTo>
                  <a:pt x="4008350" y="1831024"/>
                </a:lnTo>
                <a:lnTo>
                  <a:pt x="4005220" y="1878348"/>
                </a:lnTo>
                <a:lnTo>
                  <a:pt x="3996102" y="1923736"/>
                </a:lnTo>
                <a:lnTo>
                  <a:pt x="3981403" y="1966774"/>
                </a:lnTo>
                <a:lnTo>
                  <a:pt x="3961534" y="2007045"/>
                </a:lnTo>
                <a:lnTo>
                  <a:pt x="3936903" y="2044135"/>
                </a:lnTo>
                <a:lnTo>
                  <a:pt x="3907917" y="2077628"/>
                </a:lnTo>
                <a:lnTo>
                  <a:pt x="3874986" y="2107108"/>
                </a:lnTo>
                <a:lnTo>
                  <a:pt x="3838518" y="2132160"/>
                </a:lnTo>
                <a:lnTo>
                  <a:pt x="3798922" y="2152368"/>
                </a:lnTo>
                <a:lnTo>
                  <a:pt x="3756607" y="2167317"/>
                </a:lnTo>
                <a:lnTo>
                  <a:pt x="3711980" y="2176591"/>
                </a:lnTo>
                <a:lnTo>
                  <a:pt x="3665450" y="2179774"/>
                </a:lnTo>
                <a:lnTo>
                  <a:pt x="3618921" y="2176591"/>
                </a:lnTo>
                <a:lnTo>
                  <a:pt x="3574294" y="2167317"/>
                </a:lnTo>
                <a:lnTo>
                  <a:pt x="3531978" y="2152368"/>
                </a:lnTo>
                <a:lnTo>
                  <a:pt x="3492382" y="2132160"/>
                </a:lnTo>
                <a:lnTo>
                  <a:pt x="3455914" y="2107108"/>
                </a:lnTo>
                <a:lnTo>
                  <a:pt x="3422983" y="2077628"/>
                </a:lnTo>
                <a:lnTo>
                  <a:pt x="3393998" y="2044135"/>
                </a:lnTo>
                <a:lnTo>
                  <a:pt x="3369366" y="2007045"/>
                </a:lnTo>
                <a:lnTo>
                  <a:pt x="3349497" y="1966774"/>
                </a:lnTo>
                <a:lnTo>
                  <a:pt x="3334799" y="1923736"/>
                </a:lnTo>
                <a:lnTo>
                  <a:pt x="3325681" y="1878348"/>
                </a:lnTo>
                <a:lnTo>
                  <a:pt x="3322550" y="1831024"/>
                </a:lnTo>
                <a:close/>
              </a:path>
              <a:path w="4743450" h="2179954">
                <a:moveTo>
                  <a:pt x="3043250" y="517774"/>
                </a:moveTo>
                <a:lnTo>
                  <a:pt x="3665450" y="1482274"/>
                </a:lnTo>
              </a:path>
              <a:path w="4743450" h="2179954">
                <a:moveTo>
                  <a:pt x="4057313" y="415899"/>
                </a:moveTo>
                <a:lnTo>
                  <a:pt x="4060443" y="368576"/>
                </a:lnTo>
                <a:lnTo>
                  <a:pt x="4069561" y="323188"/>
                </a:lnTo>
                <a:lnTo>
                  <a:pt x="4084260" y="280150"/>
                </a:lnTo>
                <a:lnTo>
                  <a:pt x="4104129" y="239879"/>
                </a:lnTo>
                <a:lnTo>
                  <a:pt x="4128760" y="202789"/>
                </a:lnTo>
                <a:lnTo>
                  <a:pt x="4157746" y="169296"/>
                </a:lnTo>
                <a:lnTo>
                  <a:pt x="4190677" y="139816"/>
                </a:lnTo>
                <a:lnTo>
                  <a:pt x="4227145" y="114764"/>
                </a:lnTo>
                <a:lnTo>
                  <a:pt x="4266741" y="94556"/>
                </a:lnTo>
                <a:lnTo>
                  <a:pt x="4309056" y="79607"/>
                </a:lnTo>
                <a:lnTo>
                  <a:pt x="4353683" y="70333"/>
                </a:lnTo>
                <a:lnTo>
                  <a:pt x="4400213" y="67149"/>
                </a:lnTo>
                <a:lnTo>
                  <a:pt x="4454178" y="71494"/>
                </a:lnTo>
                <a:lnTo>
                  <a:pt x="4506328" y="84269"/>
                </a:lnTo>
                <a:lnTo>
                  <a:pt x="4555743" y="105086"/>
                </a:lnTo>
                <a:lnTo>
                  <a:pt x="4601500" y="133558"/>
                </a:lnTo>
                <a:lnTo>
                  <a:pt x="4642680" y="169296"/>
                </a:lnTo>
                <a:lnTo>
                  <a:pt x="4672448" y="203849"/>
                </a:lnTo>
                <a:lnTo>
                  <a:pt x="4697298" y="241744"/>
                </a:lnTo>
                <a:lnTo>
                  <a:pt x="4717011" y="282439"/>
                </a:lnTo>
                <a:lnTo>
                  <a:pt x="4731365" y="325391"/>
                </a:lnTo>
                <a:lnTo>
                  <a:pt x="4740139" y="370058"/>
                </a:lnTo>
                <a:lnTo>
                  <a:pt x="4743113" y="415899"/>
                </a:lnTo>
                <a:lnTo>
                  <a:pt x="4739982" y="463223"/>
                </a:lnTo>
                <a:lnTo>
                  <a:pt x="4730864" y="508611"/>
                </a:lnTo>
                <a:lnTo>
                  <a:pt x="4716166" y="551649"/>
                </a:lnTo>
                <a:lnTo>
                  <a:pt x="4696297" y="591920"/>
                </a:lnTo>
                <a:lnTo>
                  <a:pt x="4671665" y="629010"/>
                </a:lnTo>
                <a:lnTo>
                  <a:pt x="4642680" y="662503"/>
                </a:lnTo>
                <a:lnTo>
                  <a:pt x="4609749" y="691983"/>
                </a:lnTo>
                <a:lnTo>
                  <a:pt x="4573281" y="717035"/>
                </a:lnTo>
                <a:lnTo>
                  <a:pt x="4533685" y="737243"/>
                </a:lnTo>
                <a:lnTo>
                  <a:pt x="4491369" y="752192"/>
                </a:lnTo>
                <a:lnTo>
                  <a:pt x="4446742" y="761466"/>
                </a:lnTo>
                <a:lnTo>
                  <a:pt x="4400213" y="764649"/>
                </a:lnTo>
                <a:lnTo>
                  <a:pt x="4353683" y="761466"/>
                </a:lnTo>
                <a:lnTo>
                  <a:pt x="4309056" y="752192"/>
                </a:lnTo>
                <a:lnTo>
                  <a:pt x="4266741" y="737243"/>
                </a:lnTo>
                <a:lnTo>
                  <a:pt x="4227145" y="717035"/>
                </a:lnTo>
                <a:lnTo>
                  <a:pt x="4190677" y="691983"/>
                </a:lnTo>
                <a:lnTo>
                  <a:pt x="4157746" y="662503"/>
                </a:lnTo>
                <a:lnTo>
                  <a:pt x="4128760" y="629010"/>
                </a:lnTo>
                <a:lnTo>
                  <a:pt x="4104129" y="591920"/>
                </a:lnTo>
                <a:lnTo>
                  <a:pt x="4084260" y="551649"/>
                </a:lnTo>
                <a:lnTo>
                  <a:pt x="4069561" y="508611"/>
                </a:lnTo>
                <a:lnTo>
                  <a:pt x="4060443" y="463223"/>
                </a:lnTo>
                <a:lnTo>
                  <a:pt x="4057313" y="415899"/>
                </a:lnTo>
                <a:close/>
              </a:path>
              <a:path w="4743450" h="2179954">
                <a:moveTo>
                  <a:pt x="3109074" y="348749"/>
                </a:moveTo>
                <a:lnTo>
                  <a:pt x="4057374" y="415949"/>
                </a:lnTo>
              </a:path>
              <a:path w="4743450" h="2179954">
                <a:moveTo>
                  <a:pt x="0" y="1692399"/>
                </a:moveTo>
                <a:lnTo>
                  <a:pt x="3130" y="1645076"/>
                </a:lnTo>
                <a:lnTo>
                  <a:pt x="12248" y="1599688"/>
                </a:lnTo>
                <a:lnTo>
                  <a:pt x="26946" y="1556650"/>
                </a:lnTo>
                <a:lnTo>
                  <a:pt x="46815" y="1516379"/>
                </a:lnTo>
                <a:lnTo>
                  <a:pt x="71447" y="1479289"/>
                </a:lnTo>
                <a:lnTo>
                  <a:pt x="100433" y="1445796"/>
                </a:lnTo>
                <a:lnTo>
                  <a:pt x="133364" y="1416316"/>
                </a:lnTo>
                <a:lnTo>
                  <a:pt x="169831" y="1391264"/>
                </a:lnTo>
                <a:lnTo>
                  <a:pt x="209427" y="1371056"/>
                </a:lnTo>
                <a:lnTo>
                  <a:pt x="251743" y="1356107"/>
                </a:lnTo>
                <a:lnTo>
                  <a:pt x="296370" y="1346833"/>
                </a:lnTo>
                <a:lnTo>
                  <a:pt x="342899" y="1343649"/>
                </a:lnTo>
                <a:lnTo>
                  <a:pt x="396865" y="1347994"/>
                </a:lnTo>
                <a:lnTo>
                  <a:pt x="449015" y="1360769"/>
                </a:lnTo>
                <a:lnTo>
                  <a:pt x="498429" y="1381586"/>
                </a:lnTo>
                <a:lnTo>
                  <a:pt x="544187" y="1410058"/>
                </a:lnTo>
                <a:lnTo>
                  <a:pt x="585366" y="1445796"/>
                </a:lnTo>
                <a:lnTo>
                  <a:pt x="615134" y="1480349"/>
                </a:lnTo>
                <a:lnTo>
                  <a:pt x="639985" y="1518244"/>
                </a:lnTo>
                <a:lnTo>
                  <a:pt x="659698" y="1558939"/>
                </a:lnTo>
                <a:lnTo>
                  <a:pt x="674052" y="1601891"/>
                </a:lnTo>
                <a:lnTo>
                  <a:pt x="682826" y="1646558"/>
                </a:lnTo>
                <a:lnTo>
                  <a:pt x="685799" y="1692399"/>
                </a:lnTo>
                <a:lnTo>
                  <a:pt x="682669" y="1739723"/>
                </a:lnTo>
                <a:lnTo>
                  <a:pt x="673551" y="1785111"/>
                </a:lnTo>
                <a:lnTo>
                  <a:pt x="658853" y="1828149"/>
                </a:lnTo>
                <a:lnTo>
                  <a:pt x="638984" y="1868420"/>
                </a:lnTo>
                <a:lnTo>
                  <a:pt x="614352" y="1905510"/>
                </a:lnTo>
                <a:lnTo>
                  <a:pt x="585366" y="1939003"/>
                </a:lnTo>
                <a:lnTo>
                  <a:pt x="552435" y="1968483"/>
                </a:lnTo>
                <a:lnTo>
                  <a:pt x="515968" y="1993535"/>
                </a:lnTo>
                <a:lnTo>
                  <a:pt x="476372" y="2013743"/>
                </a:lnTo>
                <a:lnTo>
                  <a:pt x="434056" y="2028692"/>
                </a:lnTo>
                <a:lnTo>
                  <a:pt x="389429" y="2037966"/>
                </a:lnTo>
                <a:lnTo>
                  <a:pt x="342899" y="2041149"/>
                </a:lnTo>
                <a:lnTo>
                  <a:pt x="296370" y="2037966"/>
                </a:lnTo>
                <a:lnTo>
                  <a:pt x="251743" y="2028692"/>
                </a:lnTo>
                <a:lnTo>
                  <a:pt x="209427" y="2013743"/>
                </a:lnTo>
                <a:lnTo>
                  <a:pt x="169831" y="1993535"/>
                </a:lnTo>
                <a:lnTo>
                  <a:pt x="133364" y="1968483"/>
                </a:lnTo>
                <a:lnTo>
                  <a:pt x="100433" y="1939003"/>
                </a:lnTo>
                <a:lnTo>
                  <a:pt x="71447" y="1905510"/>
                </a:lnTo>
                <a:lnTo>
                  <a:pt x="46815" y="1868420"/>
                </a:lnTo>
                <a:lnTo>
                  <a:pt x="26946" y="1828149"/>
                </a:lnTo>
                <a:lnTo>
                  <a:pt x="12248" y="1785111"/>
                </a:lnTo>
                <a:lnTo>
                  <a:pt x="3130" y="1739723"/>
                </a:lnTo>
                <a:lnTo>
                  <a:pt x="0" y="1692399"/>
                </a:lnTo>
                <a:close/>
              </a:path>
              <a:path w="4743450" h="2179954">
                <a:moveTo>
                  <a:pt x="585366" y="1445796"/>
                </a:moveTo>
                <a:lnTo>
                  <a:pt x="4157766" y="662496"/>
                </a:lnTo>
              </a:path>
              <a:path w="4743450" h="2179954">
                <a:moveTo>
                  <a:pt x="685799" y="1692399"/>
                </a:moveTo>
                <a:lnTo>
                  <a:pt x="1661399" y="1830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9275" y="2323915"/>
            <a:ext cx="27863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Directly</a:t>
            </a:r>
            <a:r>
              <a:rPr sz="2000" i="1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looking</a:t>
            </a:r>
            <a:r>
              <a:rPr sz="20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for</a:t>
            </a:r>
            <a:r>
              <a:rPr sz="2000" i="1" spc="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odd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cycles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seems </a:t>
            </a:r>
            <a:r>
              <a:rPr sz="2000" i="1" spc="65" dirty="0">
                <a:solidFill>
                  <a:srgbClr val="9900FF"/>
                </a:solidFill>
                <a:latin typeface="Cambria"/>
                <a:cs typeface="Cambria"/>
              </a:rPr>
              <a:t>pretty </a:t>
            </a:r>
            <a:r>
              <a:rPr sz="2000" i="1" spc="7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inefficient!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sp>
        <p:nvSpPr>
          <p:cNvPr id="3" name="object 3"/>
          <p:cNvSpPr/>
          <p:nvPr/>
        </p:nvSpPr>
        <p:spPr>
          <a:xfrm>
            <a:off x="613300" y="1982049"/>
            <a:ext cx="4743450" cy="2179955"/>
          </a:xfrm>
          <a:custGeom>
            <a:avLst/>
            <a:gdLst/>
            <a:ahLst/>
            <a:cxnLst/>
            <a:rect l="l" t="t" r="r" b="b"/>
            <a:pathLst>
              <a:path w="4743450" h="2179954">
                <a:moveTo>
                  <a:pt x="910699" y="348749"/>
                </a:moveTo>
                <a:lnTo>
                  <a:pt x="913830" y="301426"/>
                </a:lnTo>
                <a:lnTo>
                  <a:pt x="922948" y="256038"/>
                </a:lnTo>
                <a:lnTo>
                  <a:pt x="937646" y="213000"/>
                </a:lnTo>
                <a:lnTo>
                  <a:pt x="957515" y="172729"/>
                </a:lnTo>
                <a:lnTo>
                  <a:pt x="982147" y="135639"/>
                </a:lnTo>
                <a:lnTo>
                  <a:pt x="1011133" y="102146"/>
                </a:lnTo>
                <a:lnTo>
                  <a:pt x="1044064" y="72666"/>
                </a:lnTo>
                <a:lnTo>
                  <a:pt x="1080531" y="47614"/>
                </a:lnTo>
                <a:lnTo>
                  <a:pt x="1120127" y="27406"/>
                </a:lnTo>
                <a:lnTo>
                  <a:pt x="1162443" y="12457"/>
                </a:lnTo>
                <a:lnTo>
                  <a:pt x="1207070" y="3183"/>
                </a:lnTo>
                <a:lnTo>
                  <a:pt x="1253599" y="0"/>
                </a:lnTo>
                <a:lnTo>
                  <a:pt x="1307565" y="4344"/>
                </a:lnTo>
                <a:lnTo>
                  <a:pt x="1359715" y="17119"/>
                </a:lnTo>
                <a:lnTo>
                  <a:pt x="1409129" y="37936"/>
                </a:lnTo>
                <a:lnTo>
                  <a:pt x="1454887" y="66408"/>
                </a:lnTo>
                <a:lnTo>
                  <a:pt x="1496066" y="102146"/>
                </a:lnTo>
                <a:lnTo>
                  <a:pt x="1525834" y="136699"/>
                </a:lnTo>
                <a:lnTo>
                  <a:pt x="1550685" y="174594"/>
                </a:lnTo>
                <a:lnTo>
                  <a:pt x="1570398" y="215289"/>
                </a:lnTo>
                <a:lnTo>
                  <a:pt x="1584752" y="258241"/>
                </a:lnTo>
                <a:lnTo>
                  <a:pt x="1593526" y="302908"/>
                </a:lnTo>
                <a:lnTo>
                  <a:pt x="1596499" y="348749"/>
                </a:lnTo>
                <a:lnTo>
                  <a:pt x="1593369" y="396073"/>
                </a:lnTo>
                <a:lnTo>
                  <a:pt x="1584251" y="441461"/>
                </a:lnTo>
                <a:lnTo>
                  <a:pt x="1569553" y="484499"/>
                </a:lnTo>
                <a:lnTo>
                  <a:pt x="1549684" y="524770"/>
                </a:lnTo>
                <a:lnTo>
                  <a:pt x="1525052" y="561860"/>
                </a:lnTo>
                <a:lnTo>
                  <a:pt x="1496066" y="595353"/>
                </a:lnTo>
                <a:lnTo>
                  <a:pt x="1463135" y="624833"/>
                </a:lnTo>
                <a:lnTo>
                  <a:pt x="1426668" y="649885"/>
                </a:lnTo>
                <a:lnTo>
                  <a:pt x="1387072" y="670093"/>
                </a:lnTo>
                <a:lnTo>
                  <a:pt x="1344756" y="685042"/>
                </a:lnTo>
                <a:lnTo>
                  <a:pt x="1300129" y="694316"/>
                </a:lnTo>
                <a:lnTo>
                  <a:pt x="1253599" y="697499"/>
                </a:lnTo>
                <a:lnTo>
                  <a:pt x="1207070" y="694316"/>
                </a:lnTo>
                <a:lnTo>
                  <a:pt x="1162443" y="685042"/>
                </a:lnTo>
                <a:lnTo>
                  <a:pt x="1120127" y="670093"/>
                </a:lnTo>
                <a:lnTo>
                  <a:pt x="1080531" y="649885"/>
                </a:lnTo>
                <a:lnTo>
                  <a:pt x="1044064" y="624833"/>
                </a:lnTo>
                <a:lnTo>
                  <a:pt x="1011133" y="595353"/>
                </a:lnTo>
                <a:lnTo>
                  <a:pt x="982147" y="561860"/>
                </a:lnTo>
                <a:lnTo>
                  <a:pt x="957515" y="524770"/>
                </a:lnTo>
                <a:lnTo>
                  <a:pt x="937646" y="484499"/>
                </a:lnTo>
                <a:lnTo>
                  <a:pt x="922948" y="441461"/>
                </a:lnTo>
                <a:lnTo>
                  <a:pt x="913830" y="396073"/>
                </a:lnTo>
                <a:lnTo>
                  <a:pt x="910699" y="348749"/>
                </a:lnTo>
                <a:close/>
              </a:path>
              <a:path w="4743450" h="2179954">
                <a:moveTo>
                  <a:pt x="1661275" y="1831024"/>
                </a:moveTo>
                <a:lnTo>
                  <a:pt x="1664406" y="1783701"/>
                </a:lnTo>
                <a:lnTo>
                  <a:pt x="1673524" y="1738313"/>
                </a:lnTo>
                <a:lnTo>
                  <a:pt x="1688222" y="1695275"/>
                </a:lnTo>
                <a:lnTo>
                  <a:pt x="1708091" y="1655004"/>
                </a:lnTo>
                <a:lnTo>
                  <a:pt x="1732723" y="1617914"/>
                </a:lnTo>
                <a:lnTo>
                  <a:pt x="1761708" y="1584421"/>
                </a:lnTo>
                <a:lnTo>
                  <a:pt x="1794639" y="1554941"/>
                </a:lnTo>
                <a:lnTo>
                  <a:pt x="1831107" y="1529889"/>
                </a:lnTo>
                <a:lnTo>
                  <a:pt x="1870703" y="1509681"/>
                </a:lnTo>
                <a:lnTo>
                  <a:pt x="1913019" y="1494732"/>
                </a:lnTo>
                <a:lnTo>
                  <a:pt x="1957646" y="1485458"/>
                </a:lnTo>
                <a:lnTo>
                  <a:pt x="2004175" y="1482274"/>
                </a:lnTo>
                <a:lnTo>
                  <a:pt x="2058140" y="1486619"/>
                </a:lnTo>
                <a:lnTo>
                  <a:pt x="2110291" y="1499394"/>
                </a:lnTo>
                <a:lnTo>
                  <a:pt x="2159705" y="1520211"/>
                </a:lnTo>
                <a:lnTo>
                  <a:pt x="2205463" y="1548683"/>
                </a:lnTo>
                <a:lnTo>
                  <a:pt x="2246642" y="1584421"/>
                </a:lnTo>
                <a:lnTo>
                  <a:pt x="2276410" y="1618974"/>
                </a:lnTo>
                <a:lnTo>
                  <a:pt x="2301261" y="1656869"/>
                </a:lnTo>
                <a:lnTo>
                  <a:pt x="2320974" y="1697564"/>
                </a:lnTo>
                <a:lnTo>
                  <a:pt x="2335327" y="1740516"/>
                </a:lnTo>
                <a:lnTo>
                  <a:pt x="2344101" y="1785183"/>
                </a:lnTo>
                <a:lnTo>
                  <a:pt x="2347075" y="1831024"/>
                </a:lnTo>
                <a:lnTo>
                  <a:pt x="2343945" y="1878348"/>
                </a:lnTo>
                <a:lnTo>
                  <a:pt x="2334827" y="1923736"/>
                </a:lnTo>
                <a:lnTo>
                  <a:pt x="2320128" y="1966774"/>
                </a:lnTo>
                <a:lnTo>
                  <a:pt x="2300259" y="2007045"/>
                </a:lnTo>
                <a:lnTo>
                  <a:pt x="2275628" y="2044135"/>
                </a:lnTo>
                <a:lnTo>
                  <a:pt x="2246642" y="2077628"/>
                </a:lnTo>
                <a:lnTo>
                  <a:pt x="2213711" y="2107108"/>
                </a:lnTo>
                <a:lnTo>
                  <a:pt x="2177243" y="2132160"/>
                </a:lnTo>
                <a:lnTo>
                  <a:pt x="2137647" y="2152368"/>
                </a:lnTo>
                <a:lnTo>
                  <a:pt x="2095332" y="2167317"/>
                </a:lnTo>
                <a:lnTo>
                  <a:pt x="2050705" y="2176591"/>
                </a:lnTo>
                <a:lnTo>
                  <a:pt x="2004175" y="2179774"/>
                </a:lnTo>
                <a:lnTo>
                  <a:pt x="1957646" y="2176591"/>
                </a:lnTo>
                <a:lnTo>
                  <a:pt x="1913019" y="2167317"/>
                </a:lnTo>
                <a:lnTo>
                  <a:pt x="1870703" y="2152368"/>
                </a:lnTo>
                <a:lnTo>
                  <a:pt x="1831107" y="2132160"/>
                </a:lnTo>
                <a:lnTo>
                  <a:pt x="1794639" y="2107108"/>
                </a:lnTo>
                <a:lnTo>
                  <a:pt x="1761708" y="2077628"/>
                </a:lnTo>
                <a:lnTo>
                  <a:pt x="1732723" y="2044135"/>
                </a:lnTo>
                <a:lnTo>
                  <a:pt x="1708091" y="2007045"/>
                </a:lnTo>
                <a:lnTo>
                  <a:pt x="1688222" y="1966774"/>
                </a:lnTo>
                <a:lnTo>
                  <a:pt x="1673524" y="1923736"/>
                </a:lnTo>
                <a:lnTo>
                  <a:pt x="1664406" y="1878348"/>
                </a:lnTo>
                <a:lnTo>
                  <a:pt x="1661275" y="1831024"/>
                </a:lnTo>
                <a:close/>
              </a:path>
              <a:path w="4743450" h="2179954">
                <a:moveTo>
                  <a:pt x="1253599" y="697499"/>
                </a:moveTo>
                <a:lnTo>
                  <a:pt x="1761799" y="1584299"/>
                </a:lnTo>
              </a:path>
              <a:path w="4743450" h="2179954">
                <a:moveTo>
                  <a:pt x="2423274" y="348749"/>
                </a:moveTo>
                <a:lnTo>
                  <a:pt x="2426405" y="301426"/>
                </a:lnTo>
                <a:lnTo>
                  <a:pt x="2435523" y="256038"/>
                </a:lnTo>
                <a:lnTo>
                  <a:pt x="2450221" y="213000"/>
                </a:lnTo>
                <a:lnTo>
                  <a:pt x="2470090" y="172729"/>
                </a:lnTo>
                <a:lnTo>
                  <a:pt x="2494722" y="135639"/>
                </a:lnTo>
                <a:lnTo>
                  <a:pt x="2523708" y="102146"/>
                </a:lnTo>
                <a:lnTo>
                  <a:pt x="2556638" y="72666"/>
                </a:lnTo>
                <a:lnTo>
                  <a:pt x="2593106" y="47614"/>
                </a:lnTo>
                <a:lnTo>
                  <a:pt x="2632702" y="27406"/>
                </a:lnTo>
                <a:lnTo>
                  <a:pt x="2675018" y="12457"/>
                </a:lnTo>
                <a:lnTo>
                  <a:pt x="2719645" y="3183"/>
                </a:lnTo>
                <a:lnTo>
                  <a:pt x="2766174" y="0"/>
                </a:lnTo>
                <a:lnTo>
                  <a:pt x="2820140" y="4344"/>
                </a:lnTo>
                <a:lnTo>
                  <a:pt x="2872290" y="17119"/>
                </a:lnTo>
                <a:lnTo>
                  <a:pt x="2921704" y="37936"/>
                </a:lnTo>
                <a:lnTo>
                  <a:pt x="2967462" y="66408"/>
                </a:lnTo>
                <a:lnTo>
                  <a:pt x="3008641" y="102146"/>
                </a:lnTo>
                <a:lnTo>
                  <a:pt x="3038409" y="136699"/>
                </a:lnTo>
                <a:lnTo>
                  <a:pt x="3063260" y="174594"/>
                </a:lnTo>
                <a:lnTo>
                  <a:pt x="3082973" y="215289"/>
                </a:lnTo>
                <a:lnTo>
                  <a:pt x="3097327" y="258241"/>
                </a:lnTo>
                <a:lnTo>
                  <a:pt x="3106101" y="302908"/>
                </a:lnTo>
                <a:lnTo>
                  <a:pt x="3109074" y="348749"/>
                </a:lnTo>
                <a:lnTo>
                  <a:pt x="3105944" y="396073"/>
                </a:lnTo>
                <a:lnTo>
                  <a:pt x="3096826" y="441461"/>
                </a:lnTo>
                <a:lnTo>
                  <a:pt x="3082128" y="484499"/>
                </a:lnTo>
                <a:lnTo>
                  <a:pt x="3062259" y="524770"/>
                </a:lnTo>
                <a:lnTo>
                  <a:pt x="3037627" y="561860"/>
                </a:lnTo>
                <a:lnTo>
                  <a:pt x="3008641" y="595353"/>
                </a:lnTo>
                <a:lnTo>
                  <a:pt x="2975710" y="624833"/>
                </a:lnTo>
                <a:lnTo>
                  <a:pt x="2939243" y="649885"/>
                </a:lnTo>
                <a:lnTo>
                  <a:pt x="2899647" y="670093"/>
                </a:lnTo>
                <a:lnTo>
                  <a:pt x="2857331" y="685042"/>
                </a:lnTo>
                <a:lnTo>
                  <a:pt x="2812704" y="694316"/>
                </a:lnTo>
                <a:lnTo>
                  <a:pt x="2766174" y="697499"/>
                </a:lnTo>
                <a:lnTo>
                  <a:pt x="2719645" y="694316"/>
                </a:lnTo>
                <a:lnTo>
                  <a:pt x="2675018" y="685042"/>
                </a:lnTo>
                <a:lnTo>
                  <a:pt x="2632702" y="670093"/>
                </a:lnTo>
                <a:lnTo>
                  <a:pt x="2593106" y="649885"/>
                </a:lnTo>
                <a:lnTo>
                  <a:pt x="2556638" y="624833"/>
                </a:lnTo>
                <a:lnTo>
                  <a:pt x="2523708" y="595353"/>
                </a:lnTo>
                <a:lnTo>
                  <a:pt x="2494722" y="561860"/>
                </a:lnTo>
                <a:lnTo>
                  <a:pt x="2470090" y="524770"/>
                </a:lnTo>
                <a:lnTo>
                  <a:pt x="2450221" y="484499"/>
                </a:lnTo>
                <a:lnTo>
                  <a:pt x="2435523" y="441461"/>
                </a:lnTo>
                <a:lnTo>
                  <a:pt x="2426405" y="396073"/>
                </a:lnTo>
                <a:lnTo>
                  <a:pt x="2423274" y="348749"/>
                </a:lnTo>
                <a:close/>
              </a:path>
              <a:path w="4743450" h="2179954">
                <a:moveTo>
                  <a:pt x="1596499" y="348749"/>
                </a:moveTo>
                <a:lnTo>
                  <a:pt x="2423299" y="348749"/>
                </a:lnTo>
              </a:path>
              <a:path w="4743450" h="2179954">
                <a:moveTo>
                  <a:pt x="3322550" y="1831024"/>
                </a:moveTo>
                <a:lnTo>
                  <a:pt x="2346950" y="1831024"/>
                </a:lnTo>
              </a:path>
              <a:path w="4743450" h="2179954">
                <a:moveTo>
                  <a:pt x="3322550" y="1831024"/>
                </a:moveTo>
                <a:lnTo>
                  <a:pt x="3325681" y="1783701"/>
                </a:lnTo>
                <a:lnTo>
                  <a:pt x="3334799" y="1738313"/>
                </a:lnTo>
                <a:lnTo>
                  <a:pt x="3349497" y="1695275"/>
                </a:lnTo>
                <a:lnTo>
                  <a:pt x="3369366" y="1655004"/>
                </a:lnTo>
                <a:lnTo>
                  <a:pt x="3393998" y="1617914"/>
                </a:lnTo>
                <a:lnTo>
                  <a:pt x="3422983" y="1584421"/>
                </a:lnTo>
                <a:lnTo>
                  <a:pt x="3455914" y="1554941"/>
                </a:lnTo>
                <a:lnTo>
                  <a:pt x="3492382" y="1529889"/>
                </a:lnTo>
                <a:lnTo>
                  <a:pt x="3531978" y="1509681"/>
                </a:lnTo>
                <a:lnTo>
                  <a:pt x="3574294" y="1494732"/>
                </a:lnTo>
                <a:lnTo>
                  <a:pt x="3618921" y="1485458"/>
                </a:lnTo>
                <a:lnTo>
                  <a:pt x="3665450" y="1482274"/>
                </a:lnTo>
                <a:lnTo>
                  <a:pt x="3719416" y="1486619"/>
                </a:lnTo>
                <a:lnTo>
                  <a:pt x="3771566" y="1499394"/>
                </a:lnTo>
                <a:lnTo>
                  <a:pt x="3820980" y="1520211"/>
                </a:lnTo>
                <a:lnTo>
                  <a:pt x="3866738" y="1548683"/>
                </a:lnTo>
                <a:lnTo>
                  <a:pt x="3907917" y="1584421"/>
                </a:lnTo>
                <a:lnTo>
                  <a:pt x="3937685" y="1618974"/>
                </a:lnTo>
                <a:lnTo>
                  <a:pt x="3962536" y="1656869"/>
                </a:lnTo>
                <a:lnTo>
                  <a:pt x="3982249" y="1697564"/>
                </a:lnTo>
                <a:lnTo>
                  <a:pt x="3996602" y="1740516"/>
                </a:lnTo>
                <a:lnTo>
                  <a:pt x="4005376" y="1785183"/>
                </a:lnTo>
                <a:lnTo>
                  <a:pt x="4008350" y="1831024"/>
                </a:lnTo>
                <a:lnTo>
                  <a:pt x="4005220" y="1878348"/>
                </a:lnTo>
                <a:lnTo>
                  <a:pt x="3996102" y="1923736"/>
                </a:lnTo>
                <a:lnTo>
                  <a:pt x="3981403" y="1966774"/>
                </a:lnTo>
                <a:lnTo>
                  <a:pt x="3961534" y="2007045"/>
                </a:lnTo>
                <a:lnTo>
                  <a:pt x="3936903" y="2044135"/>
                </a:lnTo>
                <a:lnTo>
                  <a:pt x="3907917" y="2077628"/>
                </a:lnTo>
                <a:lnTo>
                  <a:pt x="3874986" y="2107108"/>
                </a:lnTo>
                <a:lnTo>
                  <a:pt x="3838518" y="2132160"/>
                </a:lnTo>
                <a:lnTo>
                  <a:pt x="3798922" y="2152368"/>
                </a:lnTo>
                <a:lnTo>
                  <a:pt x="3756607" y="2167317"/>
                </a:lnTo>
                <a:lnTo>
                  <a:pt x="3711980" y="2176591"/>
                </a:lnTo>
                <a:lnTo>
                  <a:pt x="3665450" y="2179774"/>
                </a:lnTo>
                <a:lnTo>
                  <a:pt x="3618921" y="2176591"/>
                </a:lnTo>
                <a:lnTo>
                  <a:pt x="3574294" y="2167317"/>
                </a:lnTo>
                <a:lnTo>
                  <a:pt x="3531978" y="2152368"/>
                </a:lnTo>
                <a:lnTo>
                  <a:pt x="3492382" y="2132160"/>
                </a:lnTo>
                <a:lnTo>
                  <a:pt x="3455914" y="2107108"/>
                </a:lnTo>
                <a:lnTo>
                  <a:pt x="3422983" y="2077628"/>
                </a:lnTo>
                <a:lnTo>
                  <a:pt x="3393998" y="2044135"/>
                </a:lnTo>
                <a:lnTo>
                  <a:pt x="3369366" y="2007045"/>
                </a:lnTo>
                <a:lnTo>
                  <a:pt x="3349497" y="1966774"/>
                </a:lnTo>
                <a:lnTo>
                  <a:pt x="3334799" y="1923736"/>
                </a:lnTo>
                <a:lnTo>
                  <a:pt x="3325681" y="1878348"/>
                </a:lnTo>
                <a:lnTo>
                  <a:pt x="3322550" y="1831024"/>
                </a:lnTo>
                <a:close/>
              </a:path>
              <a:path w="4743450" h="2179954">
                <a:moveTo>
                  <a:pt x="3043250" y="517774"/>
                </a:moveTo>
                <a:lnTo>
                  <a:pt x="3665450" y="1482274"/>
                </a:lnTo>
              </a:path>
              <a:path w="4743450" h="2179954">
                <a:moveTo>
                  <a:pt x="4057313" y="415899"/>
                </a:moveTo>
                <a:lnTo>
                  <a:pt x="4060443" y="368576"/>
                </a:lnTo>
                <a:lnTo>
                  <a:pt x="4069561" y="323188"/>
                </a:lnTo>
                <a:lnTo>
                  <a:pt x="4084260" y="280150"/>
                </a:lnTo>
                <a:lnTo>
                  <a:pt x="4104129" y="239879"/>
                </a:lnTo>
                <a:lnTo>
                  <a:pt x="4128760" y="202789"/>
                </a:lnTo>
                <a:lnTo>
                  <a:pt x="4157746" y="169296"/>
                </a:lnTo>
                <a:lnTo>
                  <a:pt x="4190677" y="139816"/>
                </a:lnTo>
                <a:lnTo>
                  <a:pt x="4227145" y="114764"/>
                </a:lnTo>
                <a:lnTo>
                  <a:pt x="4266741" y="94556"/>
                </a:lnTo>
                <a:lnTo>
                  <a:pt x="4309056" y="79607"/>
                </a:lnTo>
                <a:lnTo>
                  <a:pt x="4353683" y="70333"/>
                </a:lnTo>
                <a:lnTo>
                  <a:pt x="4400213" y="67149"/>
                </a:lnTo>
                <a:lnTo>
                  <a:pt x="4454178" y="71494"/>
                </a:lnTo>
                <a:lnTo>
                  <a:pt x="4506328" y="84269"/>
                </a:lnTo>
                <a:lnTo>
                  <a:pt x="4555743" y="105086"/>
                </a:lnTo>
                <a:lnTo>
                  <a:pt x="4601500" y="133558"/>
                </a:lnTo>
                <a:lnTo>
                  <a:pt x="4642680" y="169296"/>
                </a:lnTo>
                <a:lnTo>
                  <a:pt x="4672448" y="203849"/>
                </a:lnTo>
                <a:lnTo>
                  <a:pt x="4697298" y="241744"/>
                </a:lnTo>
                <a:lnTo>
                  <a:pt x="4717011" y="282439"/>
                </a:lnTo>
                <a:lnTo>
                  <a:pt x="4731365" y="325391"/>
                </a:lnTo>
                <a:lnTo>
                  <a:pt x="4740139" y="370058"/>
                </a:lnTo>
                <a:lnTo>
                  <a:pt x="4743113" y="415899"/>
                </a:lnTo>
                <a:lnTo>
                  <a:pt x="4739982" y="463223"/>
                </a:lnTo>
                <a:lnTo>
                  <a:pt x="4730864" y="508611"/>
                </a:lnTo>
                <a:lnTo>
                  <a:pt x="4716166" y="551649"/>
                </a:lnTo>
                <a:lnTo>
                  <a:pt x="4696297" y="591920"/>
                </a:lnTo>
                <a:lnTo>
                  <a:pt x="4671665" y="629010"/>
                </a:lnTo>
                <a:lnTo>
                  <a:pt x="4642680" y="662503"/>
                </a:lnTo>
                <a:lnTo>
                  <a:pt x="4609749" y="691983"/>
                </a:lnTo>
                <a:lnTo>
                  <a:pt x="4573281" y="717035"/>
                </a:lnTo>
                <a:lnTo>
                  <a:pt x="4533685" y="737243"/>
                </a:lnTo>
                <a:lnTo>
                  <a:pt x="4491369" y="752192"/>
                </a:lnTo>
                <a:lnTo>
                  <a:pt x="4446742" y="761466"/>
                </a:lnTo>
                <a:lnTo>
                  <a:pt x="4400213" y="764649"/>
                </a:lnTo>
                <a:lnTo>
                  <a:pt x="4353683" y="761466"/>
                </a:lnTo>
                <a:lnTo>
                  <a:pt x="4309056" y="752192"/>
                </a:lnTo>
                <a:lnTo>
                  <a:pt x="4266741" y="737243"/>
                </a:lnTo>
                <a:lnTo>
                  <a:pt x="4227145" y="717035"/>
                </a:lnTo>
                <a:lnTo>
                  <a:pt x="4190677" y="691983"/>
                </a:lnTo>
                <a:lnTo>
                  <a:pt x="4157746" y="662503"/>
                </a:lnTo>
                <a:lnTo>
                  <a:pt x="4128760" y="629010"/>
                </a:lnTo>
                <a:lnTo>
                  <a:pt x="4104129" y="591920"/>
                </a:lnTo>
                <a:lnTo>
                  <a:pt x="4084260" y="551649"/>
                </a:lnTo>
                <a:lnTo>
                  <a:pt x="4069561" y="508611"/>
                </a:lnTo>
                <a:lnTo>
                  <a:pt x="4060443" y="463223"/>
                </a:lnTo>
                <a:lnTo>
                  <a:pt x="4057313" y="415899"/>
                </a:lnTo>
                <a:close/>
              </a:path>
              <a:path w="4743450" h="2179954">
                <a:moveTo>
                  <a:pt x="3109074" y="348749"/>
                </a:moveTo>
                <a:lnTo>
                  <a:pt x="4057374" y="415949"/>
                </a:lnTo>
              </a:path>
              <a:path w="4743450" h="2179954">
                <a:moveTo>
                  <a:pt x="0" y="1692399"/>
                </a:moveTo>
                <a:lnTo>
                  <a:pt x="3130" y="1645076"/>
                </a:lnTo>
                <a:lnTo>
                  <a:pt x="12248" y="1599688"/>
                </a:lnTo>
                <a:lnTo>
                  <a:pt x="26946" y="1556650"/>
                </a:lnTo>
                <a:lnTo>
                  <a:pt x="46815" y="1516379"/>
                </a:lnTo>
                <a:lnTo>
                  <a:pt x="71447" y="1479289"/>
                </a:lnTo>
                <a:lnTo>
                  <a:pt x="100433" y="1445796"/>
                </a:lnTo>
                <a:lnTo>
                  <a:pt x="133364" y="1416316"/>
                </a:lnTo>
                <a:lnTo>
                  <a:pt x="169831" y="1391264"/>
                </a:lnTo>
                <a:lnTo>
                  <a:pt x="209427" y="1371056"/>
                </a:lnTo>
                <a:lnTo>
                  <a:pt x="251743" y="1356107"/>
                </a:lnTo>
                <a:lnTo>
                  <a:pt x="296370" y="1346833"/>
                </a:lnTo>
                <a:lnTo>
                  <a:pt x="342899" y="1343649"/>
                </a:lnTo>
                <a:lnTo>
                  <a:pt x="396865" y="1347994"/>
                </a:lnTo>
                <a:lnTo>
                  <a:pt x="449015" y="1360769"/>
                </a:lnTo>
                <a:lnTo>
                  <a:pt x="498429" y="1381586"/>
                </a:lnTo>
                <a:lnTo>
                  <a:pt x="544187" y="1410058"/>
                </a:lnTo>
                <a:lnTo>
                  <a:pt x="585366" y="1445796"/>
                </a:lnTo>
                <a:lnTo>
                  <a:pt x="615134" y="1480349"/>
                </a:lnTo>
                <a:lnTo>
                  <a:pt x="639985" y="1518244"/>
                </a:lnTo>
                <a:lnTo>
                  <a:pt x="659698" y="1558939"/>
                </a:lnTo>
                <a:lnTo>
                  <a:pt x="674052" y="1601891"/>
                </a:lnTo>
                <a:lnTo>
                  <a:pt x="682826" y="1646558"/>
                </a:lnTo>
                <a:lnTo>
                  <a:pt x="685799" y="1692399"/>
                </a:lnTo>
                <a:lnTo>
                  <a:pt x="682669" y="1739723"/>
                </a:lnTo>
                <a:lnTo>
                  <a:pt x="673551" y="1785111"/>
                </a:lnTo>
                <a:lnTo>
                  <a:pt x="658853" y="1828149"/>
                </a:lnTo>
                <a:lnTo>
                  <a:pt x="638984" y="1868420"/>
                </a:lnTo>
                <a:lnTo>
                  <a:pt x="614352" y="1905510"/>
                </a:lnTo>
                <a:lnTo>
                  <a:pt x="585366" y="1939003"/>
                </a:lnTo>
                <a:lnTo>
                  <a:pt x="552435" y="1968483"/>
                </a:lnTo>
                <a:lnTo>
                  <a:pt x="515968" y="1993535"/>
                </a:lnTo>
                <a:lnTo>
                  <a:pt x="476372" y="2013743"/>
                </a:lnTo>
                <a:lnTo>
                  <a:pt x="434056" y="2028692"/>
                </a:lnTo>
                <a:lnTo>
                  <a:pt x="389429" y="2037966"/>
                </a:lnTo>
                <a:lnTo>
                  <a:pt x="342899" y="2041149"/>
                </a:lnTo>
                <a:lnTo>
                  <a:pt x="296370" y="2037966"/>
                </a:lnTo>
                <a:lnTo>
                  <a:pt x="251743" y="2028692"/>
                </a:lnTo>
                <a:lnTo>
                  <a:pt x="209427" y="2013743"/>
                </a:lnTo>
                <a:lnTo>
                  <a:pt x="169831" y="1993535"/>
                </a:lnTo>
                <a:lnTo>
                  <a:pt x="133364" y="1968483"/>
                </a:lnTo>
                <a:lnTo>
                  <a:pt x="100433" y="1939003"/>
                </a:lnTo>
                <a:lnTo>
                  <a:pt x="71447" y="1905510"/>
                </a:lnTo>
                <a:lnTo>
                  <a:pt x="46815" y="1868420"/>
                </a:lnTo>
                <a:lnTo>
                  <a:pt x="26946" y="1828149"/>
                </a:lnTo>
                <a:lnTo>
                  <a:pt x="12248" y="1785111"/>
                </a:lnTo>
                <a:lnTo>
                  <a:pt x="3130" y="1739723"/>
                </a:lnTo>
                <a:lnTo>
                  <a:pt x="0" y="1692399"/>
                </a:lnTo>
                <a:close/>
              </a:path>
              <a:path w="4743450" h="2179954">
                <a:moveTo>
                  <a:pt x="585366" y="1445796"/>
                </a:moveTo>
                <a:lnTo>
                  <a:pt x="4157766" y="662496"/>
                </a:lnTo>
              </a:path>
              <a:path w="4743450" h="2179954">
                <a:moveTo>
                  <a:pt x="685799" y="1692399"/>
                </a:moveTo>
                <a:lnTo>
                  <a:pt x="1661399" y="1830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9275" y="2323915"/>
            <a:ext cx="2795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3300" y="1982049"/>
              <a:ext cx="4743450" cy="2179955"/>
            </a:xfrm>
            <a:custGeom>
              <a:avLst/>
              <a:gdLst/>
              <a:ahLst/>
              <a:cxnLst/>
              <a:rect l="l" t="t" r="r" b="b"/>
              <a:pathLst>
                <a:path w="4743450" h="2179954">
                  <a:moveTo>
                    <a:pt x="910699" y="348749"/>
                  </a:moveTo>
                  <a:lnTo>
                    <a:pt x="913830" y="301426"/>
                  </a:lnTo>
                  <a:lnTo>
                    <a:pt x="922948" y="256038"/>
                  </a:lnTo>
                  <a:lnTo>
                    <a:pt x="937646" y="213000"/>
                  </a:lnTo>
                  <a:lnTo>
                    <a:pt x="957515" y="172729"/>
                  </a:lnTo>
                  <a:lnTo>
                    <a:pt x="982147" y="135639"/>
                  </a:lnTo>
                  <a:lnTo>
                    <a:pt x="1011133" y="102146"/>
                  </a:lnTo>
                  <a:lnTo>
                    <a:pt x="1044064" y="72666"/>
                  </a:lnTo>
                  <a:lnTo>
                    <a:pt x="1080531" y="47614"/>
                  </a:lnTo>
                  <a:lnTo>
                    <a:pt x="1120127" y="27406"/>
                  </a:lnTo>
                  <a:lnTo>
                    <a:pt x="1162443" y="12457"/>
                  </a:lnTo>
                  <a:lnTo>
                    <a:pt x="1207070" y="3183"/>
                  </a:lnTo>
                  <a:lnTo>
                    <a:pt x="1253599" y="0"/>
                  </a:lnTo>
                  <a:lnTo>
                    <a:pt x="1307565" y="4344"/>
                  </a:lnTo>
                  <a:lnTo>
                    <a:pt x="1359715" y="17119"/>
                  </a:lnTo>
                  <a:lnTo>
                    <a:pt x="1409129" y="37936"/>
                  </a:lnTo>
                  <a:lnTo>
                    <a:pt x="1454887" y="66408"/>
                  </a:lnTo>
                  <a:lnTo>
                    <a:pt x="1496066" y="102146"/>
                  </a:lnTo>
                  <a:lnTo>
                    <a:pt x="1525834" y="136699"/>
                  </a:lnTo>
                  <a:lnTo>
                    <a:pt x="1550685" y="174594"/>
                  </a:lnTo>
                  <a:lnTo>
                    <a:pt x="1570398" y="215289"/>
                  </a:lnTo>
                  <a:lnTo>
                    <a:pt x="1584752" y="258241"/>
                  </a:lnTo>
                  <a:lnTo>
                    <a:pt x="1593526" y="302908"/>
                  </a:lnTo>
                  <a:lnTo>
                    <a:pt x="1596499" y="348749"/>
                  </a:lnTo>
                  <a:lnTo>
                    <a:pt x="1593369" y="396073"/>
                  </a:lnTo>
                  <a:lnTo>
                    <a:pt x="1584251" y="441461"/>
                  </a:lnTo>
                  <a:lnTo>
                    <a:pt x="1569553" y="484499"/>
                  </a:lnTo>
                  <a:lnTo>
                    <a:pt x="1549684" y="524770"/>
                  </a:lnTo>
                  <a:lnTo>
                    <a:pt x="1525052" y="561860"/>
                  </a:lnTo>
                  <a:lnTo>
                    <a:pt x="1496066" y="595353"/>
                  </a:lnTo>
                  <a:lnTo>
                    <a:pt x="1463135" y="624833"/>
                  </a:lnTo>
                  <a:lnTo>
                    <a:pt x="1426668" y="649885"/>
                  </a:lnTo>
                  <a:lnTo>
                    <a:pt x="1387072" y="670093"/>
                  </a:lnTo>
                  <a:lnTo>
                    <a:pt x="1344756" y="685042"/>
                  </a:lnTo>
                  <a:lnTo>
                    <a:pt x="1300129" y="694316"/>
                  </a:lnTo>
                  <a:lnTo>
                    <a:pt x="1253599" y="697499"/>
                  </a:lnTo>
                  <a:lnTo>
                    <a:pt x="1207070" y="694316"/>
                  </a:lnTo>
                  <a:lnTo>
                    <a:pt x="1162443" y="685042"/>
                  </a:lnTo>
                  <a:lnTo>
                    <a:pt x="1120127" y="670093"/>
                  </a:lnTo>
                  <a:lnTo>
                    <a:pt x="1080531" y="649885"/>
                  </a:lnTo>
                  <a:lnTo>
                    <a:pt x="1044064" y="624833"/>
                  </a:lnTo>
                  <a:lnTo>
                    <a:pt x="1011133" y="595353"/>
                  </a:lnTo>
                  <a:lnTo>
                    <a:pt x="982147" y="561860"/>
                  </a:lnTo>
                  <a:lnTo>
                    <a:pt x="957515" y="524770"/>
                  </a:lnTo>
                  <a:lnTo>
                    <a:pt x="937646" y="484499"/>
                  </a:lnTo>
                  <a:lnTo>
                    <a:pt x="922948" y="441461"/>
                  </a:lnTo>
                  <a:lnTo>
                    <a:pt x="913830" y="396073"/>
                  </a:lnTo>
                  <a:lnTo>
                    <a:pt x="910699" y="348749"/>
                  </a:lnTo>
                  <a:close/>
                </a:path>
                <a:path w="4743450" h="2179954">
                  <a:moveTo>
                    <a:pt x="1661275" y="1831024"/>
                  </a:moveTo>
                  <a:lnTo>
                    <a:pt x="1664406" y="1783701"/>
                  </a:lnTo>
                  <a:lnTo>
                    <a:pt x="1673524" y="1738313"/>
                  </a:lnTo>
                  <a:lnTo>
                    <a:pt x="1688222" y="1695275"/>
                  </a:lnTo>
                  <a:lnTo>
                    <a:pt x="1708091" y="1655004"/>
                  </a:lnTo>
                  <a:lnTo>
                    <a:pt x="1732723" y="1617914"/>
                  </a:lnTo>
                  <a:lnTo>
                    <a:pt x="1761708" y="1584421"/>
                  </a:lnTo>
                  <a:lnTo>
                    <a:pt x="1794639" y="1554941"/>
                  </a:lnTo>
                  <a:lnTo>
                    <a:pt x="1831107" y="1529889"/>
                  </a:lnTo>
                  <a:lnTo>
                    <a:pt x="1870703" y="1509681"/>
                  </a:lnTo>
                  <a:lnTo>
                    <a:pt x="1913019" y="1494732"/>
                  </a:lnTo>
                  <a:lnTo>
                    <a:pt x="1957646" y="1485458"/>
                  </a:lnTo>
                  <a:lnTo>
                    <a:pt x="2004175" y="1482274"/>
                  </a:lnTo>
                  <a:lnTo>
                    <a:pt x="2058140" y="1486619"/>
                  </a:lnTo>
                  <a:lnTo>
                    <a:pt x="2110291" y="1499394"/>
                  </a:lnTo>
                  <a:lnTo>
                    <a:pt x="2159705" y="1520211"/>
                  </a:lnTo>
                  <a:lnTo>
                    <a:pt x="2205463" y="1548683"/>
                  </a:lnTo>
                  <a:lnTo>
                    <a:pt x="2246642" y="1584421"/>
                  </a:lnTo>
                  <a:lnTo>
                    <a:pt x="2276410" y="1618974"/>
                  </a:lnTo>
                  <a:lnTo>
                    <a:pt x="2301261" y="1656869"/>
                  </a:lnTo>
                  <a:lnTo>
                    <a:pt x="2320974" y="1697564"/>
                  </a:lnTo>
                  <a:lnTo>
                    <a:pt x="2335327" y="1740516"/>
                  </a:lnTo>
                  <a:lnTo>
                    <a:pt x="2344101" y="1785183"/>
                  </a:lnTo>
                  <a:lnTo>
                    <a:pt x="2347075" y="1831024"/>
                  </a:lnTo>
                  <a:lnTo>
                    <a:pt x="2343945" y="1878348"/>
                  </a:lnTo>
                  <a:lnTo>
                    <a:pt x="2334827" y="1923736"/>
                  </a:lnTo>
                  <a:lnTo>
                    <a:pt x="2320128" y="1966774"/>
                  </a:lnTo>
                  <a:lnTo>
                    <a:pt x="2300259" y="2007045"/>
                  </a:lnTo>
                  <a:lnTo>
                    <a:pt x="2275628" y="2044135"/>
                  </a:lnTo>
                  <a:lnTo>
                    <a:pt x="2246642" y="2077628"/>
                  </a:lnTo>
                  <a:lnTo>
                    <a:pt x="2213711" y="2107108"/>
                  </a:lnTo>
                  <a:lnTo>
                    <a:pt x="2177243" y="2132160"/>
                  </a:lnTo>
                  <a:lnTo>
                    <a:pt x="2137647" y="2152368"/>
                  </a:lnTo>
                  <a:lnTo>
                    <a:pt x="2095332" y="2167317"/>
                  </a:lnTo>
                  <a:lnTo>
                    <a:pt x="2050705" y="2176591"/>
                  </a:lnTo>
                  <a:lnTo>
                    <a:pt x="2004175" y="2179774"/>
                  </a:lnTo>
                  <a:lnTo>
                    <a:pt x="1957646" y="2176591"/>
                  </a:lnTo>
                  <a:lnTo>
                    <a:pt x="1913019" y="2167317"/>
                  </a:lnTo>
                  <a:lnTo>
                    <a:pt x="1870703" y="2152368"/>
                  </a:lnTo>
                  <a:lnTo>
                    <a:pt x="1831107" y="2132160"/>
                  </a:lnTo>
                  <a:lnTo>
                    <a:pt x="1794639" y="2107108"/>
                  </a:lnTo>
                  <a:lnTo>
                    <a:pt x="1761708" y="2077628"/>
                  </a:lnTo>
                  <a:lnTo>
                    <a:pt x="1732723" y="2044135"/>
                  </a:lnTo>
                  <a:lnTo>
                    <a:pt x="1708091" y="2007045"/>
                  </a:lnTo>
                  <a:lnTo>
                    <a:pt x="1688222" y="1966774"/>
                  </a:lnTo>
                  <a:lnTo>
                    <a:pt x="1673524" y="1923736"/>
                  </a:lnTo>
                  <a:lnTo>
                    <a:pt x="1664406" y="1878348"/>
                  </a:lnTo>
                  <a:lnTo>
                    <a:pt x="1661275" y="1831024"/>
                  </a:lnTo>
                  <a:close/>
                </a:path>
                <a:path w="4743450" h="2179954">
                  <a:moveTo>
                    <a:pt x="1253599" y="697499"/>
                  </a:moveTo>
                  <a:lnTo>
                    <a:pt x="1761799" y="1584299"/>
                  </a:lnTo>
                </a:path>
                <a:path w="4743450" h="2179954">
                  <a:moveTo>
                    <a:pt x="2423274" y="348749"/>
                  </a:moveTo>
                  <a:lnTo>
                    <a:pt x="2426405" y="301426"/>
                  </a:lnTo>
                  <a:lnTo>
                    <a:pt x="2435523" y="256038"/>
                  </a:lnTo>
                  <a:lnTo>
                    <a:pt x="2450221" y="213000"/>
                  </a:lnTo>
                  <a:lnTo>
                    <a:pt x="2470090" y="172729"/>
                  </a:lnTo>
                  <a:lnTo>
                    <a:pt x="2494722" y="135639"/>
                  </a:lnTo>
                  <a:lnTo>
                    <a:pt x="2523708" y="102146"/>
                  </a:lnTo>
                  <a:lnTo>
                    <a:pt x="2556638" y="72666"/>
                  </a:lnTo>
                  <a:lnTo>
                    <a:pt x="2593106" y="47614"/>
                  </a:lnTo>
                  <a:lnTo>
                    <a:pt x="2632702" y="27406"/>
                  </a:lnTo>
                  <a:lnTo>
                    <a:pt x="2675018" y="12457"/>
                  </a:lnTo>
                  <a:lnTo>
                    <a:pt x="2719645" y="3183"/>
                  </a:lnTo>
                  <a:lnTo>
                    <a:pt x="2766174" y="0"/>
                  </a:lnTo>
                  <a:lnTo>
                    <a:pt x="2820140" y="4344"/>
                  </a:lnTo>
                  <a:lnTo>
                    <a:pt x="2872290" y="17119"/>
                  </a:lnTo>
                  <a:lnTo>
                    <a:pt x="2921704" y="37936"/>
                  </a:lnTo>
                  <a:lnTo>
                    <a:pt x="2967462" y="66408"/>
                  </a:lnTo>
                  <a:lnTo>
                    <a:pt x="3008641" y="102146"/>
                  </a:lnTo>
                  <a:lnTo>
                    <a:pt x="3038409" y="136699"/>
                  </a:lnTo>
                  <a:lnTo>
                    <a:pt x="3063260" y="174594"/>
                  </a:lnTo>
                  <a:lnTo>
                    <a:pt x="3082973" y="215289"/>
                  </a:lnTo>
                  <a:lnTo>
                    <a:pt x="3097327" y="258241"/>
                  </a:lnTo>
                  <a:lnTo>
                    <a:pt x="3106101" y="302908"/>
                  </a:lnTo>
                  <a:lnTo>
                    <a:pt x="3109074" y="348749"/>
                  </a:lnTo>
                  <a:lnTo>
                    <a:pt x="3105944" y="396073"/>
                  </a:lnTo>
                  <a:lnTo>
                    <a:pt x="3096826" y="441461"/>
                  </a:lnTo>
                  <a:lnTo>
                    <a:pt x="3082128" y="484499"/>
                  </a:lnTo>
                  <a:lnTo>
                    <a:pt x="3062259" y="524770"/>
                  </a:lnTo>
                  <a:lnTo>
                    <a:pt x="3037627" y="561860"/>
                  </a:lnTo>
                  <a:lnTo>
                    <a:pt x="3008641" y="595353"/>
                  </a:lnTo>
                  <a:lnTo>
                    <a:pt x="2975710" y="624833"/>
                  </a:lnTo>
                  <a:lnTo>
                    <a:pt x="2939243" y="649885"/>
                  </a:lnTo>
                  <a:lnTo>
                    <a:pt x="2899647" y="670093"/>
                  </a:lnTo>
                  <a:lnTo>
                    <a:pt x="2857331" y="685042"/>
                  </a:lnTo>
                  <a:lnTo>
                    <a:pt x="2812704" y="694316"/>
                  </a:lnTo>
                  <a:lnTo>
                    <a:pt x="2766174" y="697499"/>
                  </a:lnTo>
                  <a:lnTo>
                    <a:pt x="2719645" y="694316"/>
                  </a:lnTo>
                  <a:lnTo>
                    <a:pt x="2675018" y="685042"/>
                  </a:lnTo>
                  <a:lnTo>
                    <a:pt x="2632702" y="670093"/>
                  </a:lnTo>
                  <a:lnTo>
                    <a:pt x="2593106" y="649885"/>
                  </a:lnTo>
                  <a:lnTo>
                    <a:pt x="2556638" y="624833"/>
                  </a:lnTo>
                  <a:lnTo>
                    <a:pt x="2523708" y="595353"/>
                  </a:lnTo>
                  <a:lnTo>
                    <a:pt x="2494722" y="561860"/>
                  </a:lnTo>
                  <a:lnTo>
                    <a:pt x="2470090" y="524770"/>
                  </a:lnTo>
                  <a:lnTo>
                    <a:pt x="2450221" y="484499"/>
                  </a:lnTo>
                  <a:lnTo>
                    <a:pt x="2435523" y="441461"/>
                  </a:lnTo>
                  <a:lnTo>
                    <a:pt x="2426405" y="396073"/>
                  </a:lnTo>
                  <a:lnTo>
                    <a:pt x="2423274" y="348749"/>
                  </a:lnTo>
                  <a:close/>
                </a:path>
                <a:path w="4743450" h="2179954">
                  <a:moveTo>
                    <a:pt x="1596499" y="348749"/>
                  </a:moveTo>
                  <a:lnTo>
                    <a:pt x="2423299" y="348749"/>
                  </a:lnTo>
                </a:path>
                <a:path w="4743450" h="2179954">
                  <a:moveTo>
                    <a:pt x="3322550" y="1831024"/>
                  </a:moveTo>
                  <a:lnTo>
                    <a:pt x="2346950" y="1831024"/>
                  </a:lnTo>
                </a:path>
                <a:path w="4743450" h="2179954">
                  <a:moveTo>
                    <a:pt x="3322550" y="1831024"/>
                  </a:moveTo>
                  <a:lnTo>
                    <a:pt x="3325681" y="1783701"/>
                  </a:lnTo>
                  <a:lnTo>
                    <a:pt x="3334799" y="1738313"/>
                  </a:lnTo>
                  <a:lnTo>
                    <a:pt x="3349497" y="1695275"/>
                  </a:lnTo>
                  <a:lnTo>
                    <a:pt x="3369366" y="1655004"/>
                  </a:lnTo>
                  <a:lnTo>
                    <a:pt x="3393998" y="1617914"/>
                  </a:lnTo>
                  <a:lnTo>
                    <a:pt x="3422983" y="1584421"/>
                  </a:lnTo>
                  <a:lnTo>
                    <a:pt x="3455914" y="1554941"/>
                  </a:lnTo>
                  <a:lnTo>
                    <a:pt x="3492382" y="1529889"/>
                  </a:lnTo>
                  <a:lnTo>
                    <a:pt x="3531978" y="1509681"/>
                  </a:lnTo>
                  <a:lnTo>
                    <a:pt x="3574294" y="1494732"/>
                  </a:lnTo>
                  <a:lnTo>
                    <a:pt x="3618921" y="1485458"/>
                  </a:lnTo>
                  <a:lnTo>
                    <a:pt x="3665450" y="1482274"/>
                  </a:lnTo>
                  <a:lnTo>
                    <a:pt x="3719416" y="1486619"/>
                  </a:lnTo>
                  <a:lnTo>
                    <a:pt x="3771566" y="1499394"/>
                  </a:lnTo>
                  <a:lnTo>
                    <a:pt x="3820980" y="1520211"/>
                  </a:lnTo>
                  <a:lnTo>
                    <a:pt x="3866738" y="1548683"/>
                  </a:lnTo>
                  <a:lnTo>
                    <a:pt x="3907917" y="1584421"/>
                  </a:lnTo>
                  <a:lnTo>
                    <a:pt x="3937685" y="1618974"/>
                  </a:lnTo>
                  <a:lnTo>
                    <a:pt x="3962536" y="1656869"/>
                  </a:lnTo>
                  <a:lnTo>
                    <a:pt x="3982249" y="1697564"/>
                  </a:lnTo>
                  <a:lnTo>
                    <a:pt x="3996602" y="1740516"/>
                  </a:lnTo>
                  <a:lnTo>
                    <a:pt x="4005376" y="1785183"/>
                  </a:lnTo>
                  <a:lnTo>
                    <a:pt x="4008350" y="1831024"/>
                  </a:lnTo>
                  <a:lnTo>
                    <a:pt x="4005220" y="1878348"/>
                  </a:lnTo>
                  <a:lnTo>
                    <a:pt x="3996102" y="1923736"/>
                  </a:lnTo>
                  <a:lnTo>
                    <a:pt x="3981403" y="1966774"/>
                  </a:lnTo>
                  <a:lnTo>
                    <a:pt x="3961534" y="2007045"/>
                  </a:lnTo>
                  <a:lnTo>
                    <a:pt x="3936903" y="2044135"/>
                  </a:lnTo>
                  <a:lnTo>
                    <a:pt x="3907917" y="2077628"/>
                  </a:lnTo>
                  <a:lnTo>
                    <a:pt x="3874986" y="2107108"/>
                  </a:lnTo>
                  <a:lnTo>
                    <a:pt x="3838518" y="2132160"/>
                  </a:lnTo>
                  <a:lnTo>
                    <a:pt x="3798922" y="2152368"/>
                  </a:lnTo>
                  <a:lnTo>
                    <a:pt x="3756607" y="2167317"/>
                  </a:lnTo>
                  <a:lnTo>
                    <a:pt x="3711980" y="2176591"/>
                  </a:lnTo>
                  <a:lnTo>
                    <a:pt x="3665450" y="2179774"/>
                  </a:lnTo>
                  <a:lnTo>
                    <a:pt x="3618921" y="2176591"/>
                  </a:lnTo>
                  <a:lnTo>
                    <a:pt x="3574294" y="2167317"/>
                  </a:lnTo>
                  <a:lnTo>
                    <a:pt x="3531978" y="2152368"/>
                  </a:lnTo>
                  <a:lnTo>
                    <a:pt x="3492382" y="2132160"/>
                  </a:lnTo>
                  <a:lnTo>
                    <a:pt x="3455914" y="2107108"/>
                  </a:lnTo>
                  <a:lnTo>
                    <a:pt x="3422983" y="2077628"/>
                  </a:lnTo>
                  <a:lnTo>
                    <a:pt x="3393998" y="2044135"/>
                  </a:lnTo>
                  <a:lnTo>
                    <a:pt x="3369366" y="2007045"/>
                  </a:lnTo>
                  <a:lnTo>
                    <a:pt x="3349497" y="1966774"/>
                  </a:lnTo>
                  <a:lnTo>
                    <a:pt x="3334799" y="1923736"/>
                  </a:lnTo>
                  <a:lnTo>
                    <a:pt x="3325681" y="1878348"/>
                  </a:lnTo>
                  <a:lnTo>
                    <a:pt x="3322550" y="1831024"/>
                  </a:lnTo>
                  <a:close/>
                </a:path>
                <a:path w="4743450" h="2179954">
                  <a:moveTo>
                    <a:pt x="3043250" y="517774"/>
                  </a:moveTo>
                  <a:lnTo>
                    <a:pt x="3665450" y="1482274"/>
                  </a:lnTo>
                </a:path>
                <a:path w="4743450" h="2179954">
                  <a:moveTo>
                    <a:pt x="4057313" y="415899"/>
                  </a:moveTo>
                  <a:lnTo>
                    <a:pt x="4060443" y="368576"/>
                  </a:lnTo>
                  <a:lnTo>
                    <a:pt x="4069561" y="323188"/>
                  </a:lnTo>
                  <a:lnTo>
                    <a:pt x="4084260" y="280150"/>
                  </a:lnTo>
                  <a:lnTo>
                    <a:pt x="4104129" y="239879"/>
                  </a:lnTo>
                  <a:lnTo>
                    <a:pt x="4128760" y="202789"/>
                  </a:lnTo>
                  <a:lnTo>
                    <a:pt x="4157746" y="169296"/>
                  </a:lnTo>
                  <a:lnTo>
                    <a:pt x="4190677" y="139816"/>
                  </a:lnTo>
                  <a:lnTo>
                    <a:pt x="4227145" y="114764"/>
                  </a:lnTo>
                  <a:lnTo>
                    <a:pt x="4266741" y="94556"/>
                  </a:lnTo>
                  <a:lnTo>
                    <a:pt x="4309056" y="79607"/>
                  </a:lnTo>
                  <a:lnTo>
                    <a:pt x="4353683" y="70333"/>
                  </a:lnTo>
                  <a:lnTo>
                    <a:pt x="4400213" y="67149"/>
                  </a:lnTo>
                  <a:lnTo>
                    <a:pt x="4454178" y="71494"/>
                  </a:lnTo>
                  <a:lnTo>
                    <a:pt x="4506328" y="84269"/>
                  </a:lnTo>
                  <a:lnTo>
                    <a:pt x="4555743" y="105086"/>
                  </a:lnTo>
                  <a:lnTo>
                    <a:pt x="4601500" y="133558"/>
                  </a:lnTo>
                  <a:lnTo>
                    <a:pt x="4642680" y="169296"/>
                  </a:lnTo>
                  <a:lnTo>
                    <a:pt x="4672448" y="203849"/>
                  </a:lnTo>
                  <a:lnTo>
                    <a:pt x="4697298" y="241744"/>
                  </a:lnTo>
                  <a:lnTo>
                    <a:pt x="4717011" y="282439"/>
                  </a:lnTo>
                  <a:lnTo>
                    <a:pt x="4731365" y="325391"/>
                  </a:lnTo>
                  <a:lnTo>
                    <a:pt x="4740139" y="370058"/>
                  </a:lnTo>
                  <a:lnTo>
                    <a:pt x="4743113" y="415899"/>
                  </a:lnTo>
                  <a:lnTo>
                    <a:pt x="4739982" y="463223"/>
                  </a:lnTo>
                  <a:lnTo>
                    <a:pt x="4730864" y="508611"/>
                  </a:lnTo>
                  <a:lnTo>
                    <a:pt x="4716166" y="551649"/>
                  </a:lnTo>
                  <a:lnTo>
                    <a:pt x="4696297" y="591920"/>
                  </a:lnTo>
                  <a:lnTo>
                    <a:pt x="4671665" y="629010"/>
                  </a:lnTo>
                  <a:lnTo>
                    <a:pt x="4642680" y="662503"/>
                  </a:lnTo>
                  <a:lnTo>
                    <a:pt x="4609749" y="691983"/>
                  </a:lnTo>
                  <a:lnTo>
                    <a:pt x="4573281" y="717035"/>
                  </a:lnTo>
                  <a:lnTo>
                    <a:pt x="4533685" y="737243"/>
                  </a:lnTo>
                  <a:lnTo>
                    <a:pt x="4491369" y="752192"/>
                  </a:lnTo>
                  <a:lnTo>
                    <a:pt x="4446742" y="761466"/>
                  </a:lnTo>
                  <a:lnTo>
                    <a:pt x="4400213" y="764649"/>
                  </a:lnTo>
                  <a:lnTo>
                    <a:pt x="4353683" y="761466"/>
                  </a:lnTo>
                  <a:lnTo>
                    <a:pt x="4309056" y="752192"/>
                  </a:lnTo>
                  <a:lnTo>
                    <a:pt x="4266741" y="737243"/>
                  </a:lnTo>
                  <a:lnTo>
                    <a:pt x="4227145" y="717035"/>
                  </a:lnTo>
                  <a:lnTo>
                    <a:pt x="4190677" y="691983"/>
                  </a:lnTo>
                  <a:lnTo>
                    <a:pt x="4157746" y="662503"/>
                  </a:lnTo>
                  <a:lnTo>
                    <a:pt x="4128760" y="629010"/>
                  </a:lnTo>
                  <a:lnTo>
                    <a:pt x="4104129" y="591920"/>
                  </a:lnTo>
                  <a:lnTo>
                    <a:pt x="4084260" y="551649"/>
                  </a:lnTo>
                  <a:lnTo>
                    <a:pt x="4069561" y="508611"/>
                  </a:lnTo>
                  <a:lnTo>
                    <a:pt x="4060443" y="463223"/>
                  </a:lnTo>
                  <a:lnTo>
                    <a:pt x="4057313" y="415899"/>
                  </a:lnTo>
                  <a:close/>
                </a:path>
                <a:path w="4743450" h="2179954">
                  <a:moveTo>
                    <a:pt x="3109074" y="348749"/>
                  </a:moveTo>
                  <a:lnTo>
                    <a:pt x="4057374" y="415949"/>
                  </a:lnTo>
                </a:path>
                <a:path w="4743450" h="2179954">
                  <a:moveTo>
                    <a:pt x="0" y="1692399"/>
                  </a:moveTo>
                  <a:lnTo>
                    <a:pt x="3130" y="1645076"/>
                  </a:lnTo>
                  <a:lnTo>
                    <a:pt x="12248" y="1599688"/>
                  </a:lnTo>
                  <a:lnTo>
                    <a:pt x="26946" y="1556650"/>
                  </a:lnTo>
                  <a:lnTo>
                    <a:pt x="46815" y="1516379"/>
                  </a:lnTo>
                  <a:lnTo>
                    <a:pt x="71447" y="1479289"/>
                  </a:lnTo>
                  <a:lnTo>
                    <a:pt x="100433" y="1445796"/>
                  </a:lnTo>
                  <a:lnTo>
                    <a:pt x="133364" y="1416316"/>
                  </a:lnTo>
                  <a:lnTo>
                    <a:pt x="169831" y="1391264"/>
                  </a:lnTo>
                  <a:lnTo>
                    <a:pt x="209427" y="1371056"/>
                  </a:lnTo>
                  <a:lnTo>
                    <a:pt x="251743" y="1356107"/>
                  </a:lnTo>
                  <a:lnTo>
                    <a:pt x="296370" y="1346833"/>
                  </a:lnTo>
                  <a:lnTo>
                    <a:pt x="342899" y="1343649"/>
                  </a:lnTo>
                  <a:lnTo>
                    <a:pt x="396865" y="1347994"/>
                  </a:lnTo>
                  <a:lnTo>
                    <a:pt x="449015" y="1360769"/>
                  </a:lnTo>
                  <a:lnTo>
                    <a:pt x="498429" y="1381586"/>
                  </a:lnTo>
                  <a:lnTo>
                    <a:pt x="544187" y="1410058"/>
                  </a:lnTo>
                  <a:lnTo>
                    <a:pt x="585366" y="1445796"/>
                  </a:lnTo>
                  <a:lnTo>
                    <a:pt x="615134" y="1480349"/>
                  </a:lnTo>
                  <a:lnTo>
                    <a:pt x="639985" y="1518244"/>
                  </a:lnTo>
                  <a:lnTo>
                    <a:pt x="659698" y="1558939"/>
                  </a:lnTo>
                  <a:lnTo>
                    <a:pt x="674052" y="1601891"/>
                  </a:lnTo>
                  <a:lnTo>
                    <a:pt x="682826" y="1646558"/>
                  </a:lnTo>
                  <a:lnTo>
                    <a:pt x="685799" y="1692399"/>
                  </a:lnTo>
                  <a:lnTo>
                    <a:pt x="682669" y="1739723"/>
                  </a:lnTo>
                  <a:lnTo>
                    <a:pt x="673551" y="1785111"/>
                  </a:lnTo>
                  <a:lnTo>
                    <a:pt x="658853" y="1828149"/>
                  </a:lnTo>
                  <a:lnTo>
                    <a:pt x="638984" y="1868420"/>
                  </a:lnTo>
                  <a:lnTo>
                    <a:pt x="614352" y="1905510"/>
                  </a:lnTo>
                  <a:lnTo>
                    <a:pt x="585366" y="1939003"/>
                  </a:lnTo>
                  <a:lnTo>
                    <a:pt x="552435" y="1968483"/>
                  </a:lnTo>
                  <a:lnTo>
                    <a:pt x="515968" y="1993535"/>
                  </a:lnTo>
                  <a:lnTo>
                    <a:pt x="476372" y="2013743"/>
                  </a:lnTo>
                  <a:lnTo>
                    <a:pt x="434056" y="2028692"/>
                  </a:lnTo>
                  <a:lnTo>
                    <a:pt x="389429" y="2037966"/>
                  </a:lnTo>
                  <a:lnTo>
                    <a:pt x="342899" y="2041149"/>
                  </a:lnTo>
                  <a:lnTo>
                    <a:pt x="296370" y="2037966"/>
                  </a:lnTo>
                  <a:lnTo>
                    <a:pt x="251743" y="2028692"/>
                  </a:lnTo>
                  <a:lnTo>
                    <a:pt x="209427" y="2013743"/>
                  </a:lnTo>
                  <a:lnTo>
                    <a:pt x="169831" y="1993535"/>
                  </a:lnTo>
                  <a:lnTo>
                    <a:pt x="133364" y="1968483"/>
                  </a:lnTo>
                  <a:lnTo>
                    <a:pt x="100433" y="1939003"/>
                  </a:lnTo>
                  <a:lnTo>
                    <a:pt x="71447" y="1905510"/>
                  </a:lnTo>
                  <a:lnTo>
                    <a:pt x="46815" y="1868420"/>
                  </a:lnTo>
                  <a:lnTo>
                    <a:pt x="26946" y="1828149"/>
                  </a:lnTo>
                  <a:lnTo>
                    <a:pt x="12248" y="1785111"/>
                  </a:lnTo>
                  <a:lnTo>
                    <a:pt x="3130" y="1739723"/>
                  </a:lnTo>
                  <a:lnTo>
                    <a:pt x="0" y="1692399"/>
                  </a:lnTo>
                  <a:close/>
                </a:path>
                <a:path w="4743450" h="2179954">
                  <a:moveTo>
                    <a:pt x="585366" y="1445796"/>
                  </a:moveTo>
                  <a:lnTo>
                    <a:pt x="4157766" y="662496"/>
                  </a:lnTo>
                </a:path>
                <a:path w="4743450" h="2179954">
                  <a:moveTo>
                    <a:pt x="685799" y="1692399"/>
                  </a:moveTo>
                  <a:lnTo>
                    <a:pt x="1661399" y="1830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39275" y="2323915"/>
            <a:ext cx="2795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925" y="1280531"/>
            <a:ext cx="257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60" dirty="0">
                <a:solidFill>
                  <a:srgbClr val="9900FF"/>
                </a:solidFill>
                <a:latin typeface="Cambria"/>
                <a:cs typeface="Cambria"/>
              </a:rPr>
              <a:t>(arbitrary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65" dirty="0">
                <a:solidFill>
                  <a:srgbClr val="9900FF"/>
                </a:solidFill>
                <a:latin typeface="Cambria"/>
                <a:cs typeface="Cambria"/>
              </a:rPr>
              <a:t>starting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point </a:t>
            </a:r>
            <a:r>
              <a:rPr sz="1800" i="1" spc="-38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20" dirty="0">
                <a:solidFill>
                  <a:srgbClr val="9900FF"/>
                </a:solidFill>
                <a:latin typeface="Cambria"/>
                <a:cs typeface="Cambria"/>
              </a:rPr>
              <a:t>and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color)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57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690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6574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3300" y="1982049"/>
              <a:ext cx="4743450" cy="2179955"/>
            </a:xfrm>
            <a:custGeom>
              <a:avLst/>
              <a:gdLst/>
              <a:ahLst/>
              <a:cxnLst/>
              <a:rect l="l" t="t" r="r" b="b"/>
              <a:pathLst>
                <a:path w="4743450" h="2179954">
                  <a:moveTo>
                    <a:pt x="2423274" y="348749"/>
                  </a:moveTo>
                  <a:lnTo>
                    <a:pt x="2426405" y="301426"/>
                  </a:lnTo>
                  <a:lnTo>
                    <a:pt x="2435523" y="256038"/>
                  </a:lnTo>
                  <a:lnTo>
                    <a:pt x="2450221" y="213000"/>
                  </a:lnTo>
                  <a:lnTo>
                    <a:pt x="2470090" y="172729"/>
                  </a:lnTo>
                  <a:lnTo>
                    <a:pt x="2494722" y="135639"/>
                  </a:lnTo>
                  <a:lnTo>
                    <a:pt x="2523708" y="102146"/>
                  </a:lnTo>
                  <a:lnTo>
                    <a:pt x="2556638" y="72666"/>
                  </a:lnTo>
                  <a:lnTo>
                    <a:pt x="2593106" y="47614"/>
                  </a:lnTo>
                  <a:lnTo>
                    <a:pt x="2632702" y="27406"/>
                  </a:lnTo>
                  <a:lnTo>
                    <a:pt x="2675018" y="12457"/>
                  </a:lnTo>
                  <a:lnTo>
                    <a:pt x="2719645" y="3183"/>
                  </a:lnTo>
                  <a:lnTo>
                    <a:pt x="2766174" y="0"/>
                  </a:lnTo>
                  <a:lnTo>
                    <a:pt x="2820140" y="4344"/>
                  </a:lnTo>
                  <a:lnTo>
                    <a:pt x="2872290" y="17119"/>
                  </a:lnTo>
                  <a:lnTo>
                    <a:pt x="2921704" y="37936"/>
                  </a:lnTo>
                  <a:lnTo>
                    <a:pt x="2967462" y="66408"/>
                  </a:lnTo>
                  <a:lnTo>
                    <a:pt x="3008641" y="102146"/>
                  </a:lnTo>
                  <a:lnTo>
                    <a:pt x="3038409" y="136699"/>
                  </a:lnTo>
                  <a:lnTo>
                    <a:pt x="3063260" y="174594"/>
                  </a:lnTo>
                  <a:lnTo>
                    <a:pt x="3082973" y="215289"/>
                  </a:lnTo>
                  <a:lnTo>
                    <a:pt x="3097327" y="258241"/>
                  </a:lnTo>
                  <a:lnTo>
                    <a:pt x="3106101" y="302908"/>
                  </a:lnTo>
                  <a:lnTo>
                    <a:pt x="3109074" y="348749"/>
                  </a:lnTo>
                  <a:lnTo>
                    <a:pt x="3105944" y="396073"/>
                  </a:lnTo>
                  <a:lnTo>
                    <a:pt x="3096826" y="441461"/>
                  </a:lnTo>
                  <a:lnTo>
                    <a:pt x="3082128" y="484499"/>
                  </a:lnTo>
                  <a:lnTo>
                    <a:pt x="3062259" y="524770"/>
                  </a:lnTo>
                  <a:lnTo>
                    <a:pt x="3037627" y="561860"/>
                  </a:lnTo>
                  <a:lnTo>
                    <a:pt x="3008641" y="595353"/>
                  </a:lnTo>
                  <a:lnTo>
                    <a:pt x="2975710" y="624833"/>
                  </a:lnTo>
                  <a:lnTo>
                    <a:pt x="2939243" y="649885"/>
                  </a:lnTo>
                  <a:lnTo>
                    <a:pt x="2899647" y="670093"/>
                  </a:lnTo>
                  <a:lnTo>
                    <a:pt x="2857331" y="685042"/>
                  </a:lnTo>
                  <a:lnTo>
                    <a:pt x="2812704" y="694316"/>
                  </a:lnTo>
                  <a:lnTo>
                    <a:pt x="2766174" y="697499"/>
                  </a:lnTo>
                  <a:lnTo>
                    <a:pt x="2719645" y="694316"/>
                  </a:lnTo>
                  <a:lnTo>
                    <a:pt x="2675018" y="685042"/>
                  </a:lnTo>
                  <a:lnTo>
                    <a:pt x="2632702" y="670093"/>
                  </a:lnTo>
                  <a:lnTo>
                    <a:pt x="2593106" y="649885"/>
                  </a:lnTo>
                  <a:lnTo>
                    <a:pt x="2556638" y="624833"/>
                  </a:lnTo>
                  <a:lnTo>
                    <a:pt x="2523708" y="595353"/>
                  </a:lnTo>
                  <a:lnTo>
                    <a:pt x="2494722" y="561860"/>
                  </a:lnTo>
                  <a:lnTo>
                    <a:pt x="2470090" y="524770"/>
                  </a:lnTo>
                  <a:lnTo>
                    <a:pt x="2450221" y="484499"/>
                  </a:lnTo>
                  <a:lnTo>
                    <a:pt x="2435523" y="441461"/>
                  </a:lnTo>
                  <a:lnTo>
                    <a:pt x="2426405" y="396073"/>
                  </a:lnTo>
                  <a:lnTo>
                    <a:pt x="2423274" y="348749"/>
                  </a:lnTo>
                  <a:close/>
                </a:path>
                <a:path w="4743450" h="2179954">
                  <a:moveTo>
                    <a:pt x="1596499" y="348749"/>
                  </a:moveTo>
                  <a:lnTo>
                    <a:pt x="2423299" y="348749"/>
                  </a:lnTo>
                </a:path>
                <a:path w="4743450" h="2179954">
                  <a:moveTo>
                    <a:pt x="3322550" y="1831024"/>
                  </a:moveTo>
                  <a:lnTo>
                    <a:pt x="2346950" y="1831024"/>
                  </a:lnTo>
                </a:path>
                <a:path w="4743450" h="2179954">
                  <a:moveTo>
                    <a:pt x="3322550" y="1831024"/>
                  </a:moveTo>
                  <a:lnTo>
                    <a:pt x="3325681" y="1783701"/>
                  </a:lnTo>
                  <a:lnTo>
                    <a:pt x="3334799" y="1738313"/>
                  </a:lnTo>
                  <a:lnTo>
                    <a:pt x="3349497" y="1695275"/>
                  </a:lnTo>
                  <a:lnTo>
                    <a:pt x="3369366" y="1655004"/>
                  </a:lnTo>
                  <a:lnTo>
                    <a:pt x="3393998" y="1617914"/>
                  </a:lnTo>
                  <a:lnTo>
                    <a:pt x="3422983" y="1584421"/>
                  </a:lnTo>
                  <a:lnTo>
                    <a:pt x="3455914" y="1554941"/>
                  </a:lnTo>
                  <a:lnTo>
                    <a:pt x="3492382" y="1529889"/>
                  </a:lnTo>
                  <a:lnTo>
                    <a:pt x="3531978" y="1509681"/>
                  </a:lnTo>
                  <a:lnTo>
                    <a:pt x="3574294" y="1494732"/>
                  </a:lnTo>
                  <a:lnTo>
                    <a:pt x="3618921" y="1485458"/>
                  </a:lnTo>
                  <a:lnTo>
                    <a:pt x="3665450" y="1482274"/>
                  </a:lnTo>
                  <a:lnTo>
                    <a:pt x="3719416" y="1486619"/>
                  </a:lnTo>
                  <a:lnTo>
                    <a:pt x="3771566" y="1499394"/>
                  </a:lnTo>
                  <a:lnTo>
                    <a:pt x="3820980" y="1520211"/>
                  </a:lnTo>
                  <a:lnTo>
                    <a:pt x="3866738" y="1548683"/>
                  </a:lnTo>
                  <a:lnTo>
                    <a:pt x="3907917" y="1584421"/>
                  </a:lnTo>
                  <a:lnTo>
                    <a:pt x="3937685" y="1618974"/>
                  </a:lnTo>
                  <a:lnTo>
                    <a:pt x="3962536" y="1656869"/>
                  </a:lnTo>
                  <a:lnTo>
                    <a:pt x="3982249" y="1697564"/>
                  </a:lnTo>
                  <a:lnTo>
                    <a:pt x="3996602" y="1740516"/>
                  </a:lnTo>
                  <a:lnTo>
                    <a:pt x="4005376" y="1785183"/>
                  </a:lnTo>
                  <a:lnTo>
                    <a:pt x="4008350" y="1831024"/>
                  </a:lnTo>
                  <a:lnTo>
                    <a:pt x="4005220" y="1878348"/>
                  </a:lnTo>
                  <a:lnTo>
                    <a:pt x="3996102" y="1923736"/>
                  </a:lnTo>
                  <a:lnTo>
                    <a:pt x="3981403" y="1966774"/>
                  </a:lnTo>
                  <a:lnTo>
                    <a:pt x="3961534" y="2007045"/>
                  </a:lnTo>
                  <a:lnTo>
                    <a:pt x="3936903" y="2044135"/>
                  </a:lnTo>
                  <a:lnTo>
                    <a:pt x="3907917" y="2077628"/>
                  </a:lnTo>
                  <a:lnTo>
                    <a:pt x="3874986" y="2107108"/>
                  </a:lnTo>
                  <a:lnTo>
                    <a:pt x="3838518" y="2132160"/>
                  </a:lnTo>
                  <a:lnTo>
                    <a:pt x="3798922" y="2152368"/>
                  </a:lnTo>
                  <a:lnTo>
                    <a:pt x="3756607" y="2167317"/>
                  </a:lnTo>
                  <a:lnTo>
                    <a:pt x="3711980" y="2176591"/>
                  </a:lnTo>
                  <a:lnTo>
                    <a:pt x="3665450" y="2179774"/>
                  </a:lnTo>
                  <a:lnTo>
                    <a:pt x="3618921" y="2176591"/>
                  </a:lnTo>
                  <a:lnTo>
                    <a:pt x="3574294" y="2167317"/>
                  </a:lnTo>
                  <a:lnTo>
                    <a:pt x="3531978" y="2152368"/>
                  </a:lnTo>
                  <a:lnTo>
                    <a:pt x="3492382" y="2132160"/>
                  </a:lnTo>
                  <a:lnTo>
                    <a:pt x="3455914" y="2107108"/>
                  </a:lnTo>
                  <a:lnTo>
                    <a:pt x="3422983" y="2077628"/>
                  </a:lnTo>
                  <a:lnTo>
                    <a:pt x="3393998" y="2044135"/>
                  </a:lnTo>
                  <a:lnTo>
                    <a:pt x="3369366" y="2007045"/>
                  </a:lnTo>
                  <a:lnTo>
                    <a:pt x="3349497" y="1966774"/>
                  </a:lnTo>
                  <a:lnTo>
                    <a:pt x="3334799" y="1923736"/>
                  </a:lnTo>
                  <a:lnTo>
                    <a:pt x="3325681" y="1878348"/>
                  </a:lnTo>
                  <a:lnTo>
                    <a:pt x="3322550" y="1831024"/>
                  </a:lnTo>
                  <a:close/>
                </a:path>
                <a:path w="4743450" h="2179954">
                  <a:moveTo>
                    <a:pt x="3043250" y="517774"/>
                  </a:moveTo>
                  <a:lnTo>
                    <a:pt x="3665450" y="1482274"/>
                  </a:lnTo>
                </a:path>
                <a:path w="4743450" h="2179954">
                  <a:moveTo>
                    <a:pt x="4057313" y="415899"/>
                  </a:moveTo>
                  <a:lnTo>
                    <a:pt x="4060443" y="368576"/>
                  </a:lnTo>
                  <a:lnTo>
                    <a:pt x="4069561" y="323188"/>
                  </a:lnTo>
                  <a:lnTo>
                    <a:pt x="4084260" y="280150"/>
                  </a:lnTo>
                  <a:lnTo>
                    <a:pt x="4104129" y="239879"/>
                  </a:lnTo>
                  <a:lnTo>
                    <a:pt x="4128760" y="202789"/>
                  </a:lnTo>
                  <a:lnTo>
                    <a:pt x="4157746" y="169296"/>
                  </a:lnTo>
                  <a:lnTo>
                    <a:pt x="4190677" y="139816"/>
                  </a:lnTo>
                  <a:lnTo>
                    <a:pt x="4227145" y="114764"/>
                  </a:lnTo>
                  <a:lnTo>
                    <a:pt x="4266741" y="94556"/>
                  </a:lnTo>
                  <a:lnTo>
                    <a:pt x="4309056" y="79607"/>
                  </a:lnTo>
                  <a:lnTo>
                    <a:pt x="4353683" y="70333"/>
                  </a:lnTo>
                  <a:lnTo>
                    <a:pt x="4400213" y="67149"/>
                  </a:lnTo>
                  <a:lnTo>
                    <a:pt x="4454178" y="71494"/>
                  </a:lnTo>
                  <a:lnTo>
                    <a:pt x="4506328" y="84269"/>
                  </a:lnTo>
                  <a:lnTo>
                    <a:pt x="4555743" y="105086"/>
                  </a:lnTo>
                  <a:lnTo>
                    <a:pt x="4601500" y="133558"/>
                  </a:lnTo>
                  <a:lnTo>
                    <a:pt x="4642680" y="169296"/>
                  </a:lnTo>
                  <a:lnTo>
                    <a:pt x="4672448" y="203849"/>
                  </a:lnTo>
                  <a:lnTo>
                    <a:pt x="4697298" y="241744"/>
                  </a:lnTo>
                  <a:lnTo>
                    <a:pt x="4717011" y="282439"/>
                  </a:lnTo>
                  <a:lnTo>
                    <a:pt x="4731365" y="325391"/>
                  </a:lnTo>
                  <a:lnTo>
                    <a:pt x="4740139" y="370058"/>
                  </a:lnTo>
                  <a:lnTo>
                    <a:pt x="4743113" y="415899"/>
                  </a:lnTo>
                  <a:lnTo>
                    <a:pt x="4739982" y="463223"/>
                  </a:lnTo>
                  <a:lnTo>
                    <a:pt x="4730864" y="508611"/>
                  </a:lnTo>
                  <a:lnTo>
                    <a:pt x="4716166" y="551649"/>
                  </a:lnTo>
                  <a:lnTo>
                    <a:pt x="4696297" y="591920"/>
                  </a:lnTo>
                  <a:lnTo>
                    <a:pt x="4671665" y="629010"/>
                  </a:lnTo>
                  <a:lnTo>
                    <a:pt x="4642680" y="662503"/>
                  </a:lnTo>
                  <a:lnTo>
                    <a:pt x="4609749" y="691983"/>
                  </a:lnTo>
                  <a:lnTo>
                    <a:pt x="4573281" y="717035"/>
                  </a:lnTo>
                  <a:lnTo>
                    <a:pt x="4533685" y="737243"/>
                  </a:lnTo>
                  <a:lnTo>
                    <a:pt x="4491369" y="752192"/>
                  </a:lnTo>
                  <a:lnTo>
                    <a:pt x="4446742" y="761466"/>
                  </a:lnTo>
                  <a:lnTo>
                    <a:pt x="4400213" y="764649"/>
                  </a:lnTo>
                  <a:lnTo>
                    <a:pt x="4353683" y="761466"/>
                  </a:lnTo>
                  <a:lnTo>
                    <a:pt x="4309056" y="752192"/>
                  </a:lnTo>
                  <a:lnTo>
                    <a:pt x="4266741" y="737243"/>
                  </a:lnTo>
                  <a:lnTo>
                    <a:pt x="4227145" y="717035"/>
                  </a:lnTo>
                  <a:lnTo>
                    <a:pt x="4190677" y="691983"/>
                  </a:lnTo>
                  <a:lnTo>
                    <a:pt x="4157746" y="662503"/>
                  </a:lnTo>
                  <a:lnTo>
                    <a:pt x="4128760" y="629010"/>
                  </a:lnTo>
                  <a:lnTo>
                    <a:pt x="4104129" y="591920"/>
                  </a:lnTo>
                  <a:lnTo>
                    <a:pt x="4084260" y="551649"/>
                  </a:lnTo>
                  <a:lnTo>
                    <a:pt x="4069561" y="508611"/>
                  </a:lnTo>
                  <a:lnTo>
                    <a:pt x="4060443" y="463223"/>
                  </a:lnTo>
                  <a:lnTo>
                    <a:pt x="4057313" y="415899"/>
                  </a:lnTo>
                  <a:close/>
                </a:path>
                <a:path w="4743450" h="2179954">
                  <a:moveTo>
                    <a:pt x="3109074" y="348749"/>
                  </a:moveTo>
                  <a:lnTo>
                    <a:pt x="4057374" y="415949"/>
                  </a:lnTo>
                </a:path>
                <a:path w="4743450" h="2179954">
                  <a:moveTo>
                    <a:pt x="0" y="1692399"/>
                  </a:moveTo>
                  <a:lnTo>
                    <a:pt x="3130" y="1645076"/>
                  </a:lnTo>
                  <a:lnTo>
                    <a:pt x="12248" y="1599688"/>
                  </a:lnTo>
                  <a:lnTo>
                    <a:pt x="26946" y="1556650"/>
                  </a:lnTo>
                  <a:lnTo>
                    <a:pt x="46815" y="1516379"/>
                  </a:lnTo>
                  <a:lnTo>
                    <a:pt x="71447" y="1479289"/>
                  </a:lnTo>
                  <a:lnTo>
                    <a:pt x="100433" y="1445796"/>
                  </a:lnTo>
                  <a:lnTo>
                    <a:pt x="133364" y="1416316"/>
                  </a:lnTo>
                  <a:lnTo>
                    <a:pt x="169831" y="1391264"/>
                  </a:lnTo>
                  <a:lnTo>
                    <a:pt x="209427" y="1371056"/>
                  </a:lnTo>
                  <a:lnTo>
                    <a:pt x="251743" y="1356107"/>
                  </a:lnTo>
                  <a:lnTo>
                    <a:pt x="296370" y="1346833"/>
                  </a:lnTo>
                  <a:lnTo>
                    <a:pt x="342899" y="1343649"/>
                  </a:lnTo>
                  <a:lnTo>
                    <a:pt x="396865" y="1347994"/>
                  </a:lnTo>
                  <a:lnTo>
                    <a:pt x="449015" y="1360769"/>
                  </a:lnTo>
                  <a:lnTo>
                    <a:pt x="498429" y="1381586"/>
                  </a:lnTo>
                  <a:lnTo>
                    <a:pt x="544187" y="1410058"/>
                  </a:lnTo>
                  <a:lnTo>
                    <a:pt x="585366" y="1445796"/>
                  </a:lnTo>
                  <a:lnTo>
                    <a:pt x="615134" y="1480349"/>
                  </a:lnTo>
                  <a:lnTo>
                    <a:pt x="639985" y="1518244"/>
                  </a:lnTo>
                  <a:lnTo>
                    <a:pt x="659698" y="1558939"/>
                  </a:lnTo>
                  <a:lnTo>
                    <a:pt x="674052" y="1601891"/>
                  </a:lnTo>
                  <a:lnTo>
                    <a:pt x="682826" y="1646558"/>
                  </a:lnTo>
                  <a:lnTo>
                    <a:pt x="685799" y="1692399"/>
                  </a:lnTo>
                  <a:lnTo>
                    <a:pt x="682669" y="1739723"/>
                  </a:lnTo>
                  <a:lnTo>
                    <a:pt x="673551" y="1785111"/>
                  </a:lnTo>
                  <a:lnTo>
                    <a:pt x="658853" y="1828149"/>
                  </a:lnTo>
                  <a:lnTo>
                    <a:pt x="638984" y="1868420"/>
                  </a:lnTo>
                  <a:lnTo>
                    <a:pt x="614352" y="1905510"/>
                  </a:lnTo>
                  <a:lnTo>
                    <a:pt x="585366" y="1939003"/>
                  </a:lnTo>
                  <a:lnTo>
                    <a:pt x="552435" y="1968483"/>
                  </a:lnTo>
                  <a:lnTo>
                    <a:pt x="515968" y="1993535"/>
                  </a:lnTo>
                  <a:lnTo>
                    <a:pt x="476372" y="2013743"/>
                  </a:lnTo>
                  <a:lnTo>
                    <a:pt x="434056" y="2028692"/>
                  </a:lnTo>
                  <a:lnTo>
                    <a:pt x="389429" y="2037966"/>
                  </a:lnTo>
                  <a:lnTo>
                    <a:pt x="342899" y="2041149"/>
                  </a:lnTo>
                  <a:lnTo>
                    <a:pt x="296370" y="2037966"/>
                  </a:lnTo>
                  <a:lnTo>
                    <a:pt x="251743" y="2028692"/>
                  </a:lnTo>
                  <a:lnTo>
                    <a:pt x="209427" y="2013743"/>
                  </a:lnTo>
                  <a:lnTo>
                    <a:pt x="169831" y="1993535"/>
                  </a:lnTo>
                  <a:lnTo>
                    <a:pt x="133364" y="1968483"/>
                  </a:lnTo>
                  <a:lnTo>
                    <a:pt x="100433" y="1939003"/>
                  </a:lnTo>
                  <a:lnTo>
                    <a:pt x="71447" y="1905510"/>
                  </a:lnTo>
                  <a:lnTo>
                    <a:pt x="46815" y="1868420"/>
                  </a:lnTo>
                  <a:lnTo>
                    <a:pt x="26946" y="1828149"/>
                  </a:lnTo>
                  <a:lnTo>
                    <a:pt x="12248" y="1785111"/>
                  </a:lnTo>
                  <a:lnTo>
                    <a:pt x="3130" y="1739723"/>
                  </a:lnTo>
                  <a:lnTo>
                    <a:pt x="0" y="1692399"/>
                  </a:lnTo>
                  <a:close/>
                </a:path>
                <a:path w="4743450" h="2179954">
                  <a:moveTo>
                    <a:pt x="585366" y="1445796"/>
                  </a:moveTo>
                  <a:lnTo>
                    <a:pt x="4157766" y="662496"/>
                  </a:lnTo>
                </a:path>
                <a:path w="4743450" h="2179954">
                  <a:moveTo>
                    <a:pt x="685799" y="1692399"/>
                  </a:moveTo>
                  <a:lnTo>
                    <a:pt x="1661399" y="1830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39275" y="2323915"/>
            <a:ext cx="2795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7900" y="1307031"/>
            <a:ext cx="2776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50" dirty="0">
                <a:solidFill>
                  <a:srgbClr val="9900FF"/>
                </a:solidFill>
                <a:latin typeface="Cambria"/>
                <a:cs typeface="Cambria"/>
              </a:rPr>
              <a:t>Its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0" dirty="0">
                <a:solidFill>
                  <a:srgbClr val="9900FF"/>
                </a:solidFill>
                <a:latin typeface="Cambria"/>
                <a:cs typeface="Cambria"/>
              </a:rPr>
              <a:t>neighbors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are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5" dirty="0">
                <a:solidFill>
                  <a:srgbClr val="9900FF"/>
                </a:solidFill>
                <a:latin typeface="Cambria"/>
                <a:cs typeface="Cambria"/>
              </a:rPr>
              <a:t>forced</a:t>
            </a:r>
            <a:r>
              <a:rPr sz="18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to </a:t>
            </a:r>
            <a:r>
              <a:rPr sz="1800" i="1" spc="-38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5" dirty="0">
                <a:solidFill>
                  <a:srgbClr val="9900FF"/>
                </a:solidFill>
                <a:latin typeface="Cambria"/>
                <a:cs typeface="Cambria"/>
              </a:rPr>
              <a:t>be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0" dirty="0">
                <a:solidFill>
                  <a:srgbClr val="9900FF"/>
                </a:solidFill>
                <a:latin typeface="Cambria"/>
                <a:cs typeface="Cambria"/>
              </a:rPr>
              <a:t>blue.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57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690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6574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9800" y="1982049"/>
              <a:ext cx="1726564" cy="1831339"/>
            </a:xfrm>
            <a:custGeom>
              <a:avLst/>
              <a:gdLst/>
              <a:ahLst/>
              <a:cxnLst/>
              <a:rect l="l" t="t" r="r" b="b"/>
              <a:pathLst>
                <a:path w="1726564" h="1831339">
                  <a:moveTo>
                    <a:pt x="826774" y="348749"/>
                  </a:moveTo>
                  <a:lnTo>
                    <a:pt x="829905" y="301426"/>
                  </a:lnTo>
                  <a:lnTo>
                    <a:pt x="839023" y="256038"/>
                  </a:lnTo>
                  <a:lnTo>
                    <a:pt x="853721" y="213000"/>
                  </a:lnTo>
                  <a:lnTo>
                    <a:pt x="873590" y="172729"/>
                  </a:lnTo>
                  <a:lnTo>
                    <a:pt x="898222" y="135639"/>
                  </a:lnTo>
                  <a:lnTo>
                    <a:pt x="927208" y="102146"/>
                  </a:lnTo>
                  <a:lnTo>
                    <a:pt x="960139" y="72666"/>
                  </a:lnTo>
                  <a:lnTo>
                    <a:pt x="996606" y="47614"/>
                  </a:lnTo>
                  <a:lnTo>
                    <a:pt x="1036202" y="27406"/>
                  </a:lnTo>
                  <a:lnTo>
                    <a:pt x="1078518" y="12457"/>
                  </a:lnTo>
                  <a:lnTo>
                    <a:pt x="1123145" y="3183"/>
                  </a:lnTo>
                  <a:lnTo>
                    <a:pt x="1169674" y="0"/>
                  </a:lnTo>
                  <a:lnTo>
                    <a:pt x="1223640" y="4344"/>
                  </a:lnTo>
                  <a:lnTo>
                    <a:pt x="1275790" y="17119"/>
                  </a:lnTo>
                  <a:lnTo>
                    <a:pt x="1325204" y="37936"/>
                  </a:lnTo>
                  <a:lnTo>
                    <a:pt x="1370962" y="66408"/>
                  </a:lnTo>
                  <a:lnTo>
                    <a:pt x="1412141" y="102146"/>
                  </a:lnTo>
                  <a:lnTo>
                    <a:pt x="1441909" y="136699"/>
                  </a:lnTo>
                  <a:lnTo>
                    <a:pt x="1466760" y="174594"/>
                  </a:lnTo>
                  <a:lnTo>
                    <a:pt x="1486473" y="215289"/>
                  </a:lnTo>
                  <a:lnTo>
                    <a:pt x="1500827" y="258241"/>
                  </a:lnTo>
                  <a:lnTo>
                    <a:pt x="1509601" y="302908"/>
                  </a:lnTo>
                  <a:lnTo>
                    <a:pt x="1512574" y="348749"/>
                  </a:lnTo>
                  <a:lnTo>
                    <a:pt x="1509444" y="396073"/>
                  </a:lnTo>
                  <a:lnTo>
                    <a:pt x="1500326" y="441461"/>
                  </a:lnTo>
                  <a:lnTo>
                    <a:pt x="1485628" y="484499"/>
                  </a:lnTo>
                  <a:lnTo>
                    <a:pt x="1465759" y="524770"/>
                  </a:lnTo>
                  <a:lnTo>
                    <a:pt x="1441127" y="561860"/>
                  </a:lnTo>
                  <a:lnTo>
                    <a:pt x="1412141" y="595353"/>
                  </a:lnTo>
                  <a:lnTo>
                    <a:pt x="1379210" y="624833"/>
                  </a:lnTo>
                  <a:lnTo>
                    <a:pt x="1342743" y="649885"/>
                  </a:lnTo>
                  <a:lnTo>
                    <a:pt x="1303147" y="670093"/>
                  </a:lnTo>
                  <a:lnTo>
                    <a:pt x="1260831" y="685042"/>
                  </a:lnTo>
                  <a:lnTo>
                    <a:pt x="1216204" y="694316"/>
                  </a:lnTo>
                  <a:lnTo>
                    <a:pt x="1169674" y="697499"/>
                  </a:lnTo>
                  <a:lnTo>
                    <a:pt x="1123145" y="694316"/>
                  </a:lnTo>
                  <a:lnTo>
                    <a:pt x="1078518" y="685042"/>
                  </a:lnTo>
                  <a:lnTo>
                    <a:pt x="1036202" y="670093"/>
                  </a:lnTo>
                  <a:lnTo>
                    <a:pt x="996606" y="649885"/>
                  </a:lnTo>
                  <a:lnTo>
                    <a:pt x="960139" y="624833"/>
                  </a:lnTo>
                  <a:lnTo>
                    <a:pt x="927208" y="595353"/>
                  </a:lnTo>
                  <a:lnTo>
                    <a:pt x="898222" y="561860"/>
                  </a:lnTo>
                  <a:lnTo>
                    <a:pt x="873590" y="524770"/>
                  </a:lnTo>
                  <a:lnTo>
                    <a:pt x="853721" y="484499"/>
                  </a:lnTo>
                  <a:lnTo>
                    <a:pt x="839023" y="441461"/>
                  </a:lnTo>
                  <a:lnTo>
                    <a:pt x="829905" y="396073"/>
                  </a:lnTo>
                  <a:lnTo>
                    <a:pt x="826774" y="348749"/>
                  </a:lnTo>
                  <a:close/>
                </a:path>
                <a:path w="1726564" h="1831339">
                  <a:moveTo>
                    <a:pt x="0" y="348749"/>
                  </a:moveTo>
                  <a:lnTo>
                    <a:pt x="826799" y="348749"/>
                  </a:lnTo>
                </a:path>
                <a:path w="1726564" h="1831339">
                  <a:moveTo>
                    <a:pt x="1726050" y="1831024"/>
                  </a:moveTo>
                  <a:lnTo>
                    <a:pt x="750450" y="183102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850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6550" y="2499824"/>
              <a:ext cx="965200" cy="1662430"/>
            </a:xfrm>
            <a:custGeom>
              <a:avLst/>
              <a:gdLst/>
              <a:ahLst/>
              <a:cxnLst/>
              <a:rect l="l" t="t" r="r" b="b"/>
              <a:pathLst>
                <a:path w="965200" h="1662429">
                  <a:moveTo>
                    <a:pt x="279299" y="1313249"/>
                  </a:moveTo>
                  <a:lnTo>
                    <a:pt x="282430" y="1265926"/>
                  </a:lnTo>
                  <a:lnTo>
                    <a:pt x="291548" y="1220538"/>
                  </a:lnTo>
                  <a:lnTo>
                    <a:pt x="306246" y="1177500"/>
                  </a:lnTo>
                  <a:lnTo>
                    <a:pt x="326115" y="1137229"/>
                  </a:lnTo>
                  <a:lnTo>
                    <a:pt x="350747" y="1100139"/>
                  </a:lnTo>
                  <a:lnTo>
                    <a:pt x="379733" y="1066646"/>
                  </a:lnTo>
                  <a:lnTo>
                    <a:pt x="412664" y="1037166"/>
                  </a:lnTo>
                  <a:lnTo>
                    <a:pt x="449131" y="1012114"/>
                  </a:lnTo>
                  <a:lnTo>
                    <a:pt x="488727" y="991906"/>
                  </a:lnTo>
                  <a:lnTo>
                    <a:pt x="531043" y="976957"/>
                  </a:lnTo>
                  <a:lnTo>
                    <a:pt x="575670" y="967683"/>
                  </a:lnTo>
                  <a:lnTo>
                    <a:pt x="622199" y="964499"/>
                  </a:lnTo>
                  <a:lnTo>
                    <a:pt x="676165" y="968844"/>
                  </a:lnTo>
                  <a:lnTo>
                    <a:pt x="728315" y="981619"/>
                  </a:lnTo>
                  <a:lnTo>
                    <a:pt x="777730" y="1002436"/>
                  </a:lnTo>
                  <a:lnTo>
                    <a:pt x="823487" y="1030908"/>
                  </a:lnTo>
                  <a:lnTo>
                    <a:pt x="864667" y="1066646"/>
                  </a:lnTo>
                  <a:lnTo>
                    <a:pt x="894435" y="1101199"/>
                  </a:lnTo>
                  <a:lnTo>
                    <a:pt x="919285" y="1139094"/>
                  </a:lnTo>
                  <a:lnTo>
                    <a:pt x="938998" y="1179789"/>
                  </a:lnTo>
                  <a:lnTo>
                    <a:pt x="953352" y="1222741"/>
                  </a:lnTo>
                  <a:lnTo>
                    <a:pt x="962126" y="1267408"/>
                  </a:lnTo>
                  <a:lnTo>
                    <a:pt x="965099" y="1313249"/>
                  </a:lnTo>
                  <a:lnTo>
                    <a:pt x="961969" y="1360573"/>
                  </a:lnTo>
                  <a:lnTo>
                    <a:pt x="952851" y="1405961"/>
                  </a:lnTo>
                  <a:lnTo>
                    <a:pt x="938153" y="1448999"/>
                  </a:lnTo>
                  <a:lnTo>
                    <a:pt x="918284" y="1489270"/>
                  </a:lnTo>
                  <a:lnTo>
                    <a:pt x="893652" y="1526360"/>
                  </a:lnTo>
                  <a:lnTo>
                    <a:pt x="864666" y="1559853"/>
                  </a:lnTo>
                  <a:lnTo>
                    <a:pt x="831735" y="1589333"/>
                  </a:lnTo>
                  <a:lnTo>
                    <a:pt x="795268" y="1614385"/>
                  </a:lnTo>
                  <a:lnTo>
                    <a:pt x="755672" y="1634593"/>
                  </a:lnTo>
                  <a:lnTo>
                    <a:pt x="713356" y="1649542"/>
                  </a:lnTo>
                  <a:lnTo>
                    <a:pt x="668729" y="1658816"/>
                  </a:lnTo>
                  <a:lnTo>
                    <a:pt x="622199" y="1661999"/>
                  </a:lnTo>
                  <a:lnTo>
                    <a:pt x="575670" y="1658816"/>
                  </a:lnTo>
                  <a:lnTo>
                    <a:pt x="531043" y="1649542"/>
                  </a:lnTo>
                  <a:lnTo>
                    <a:pt x="488727" y="1634593"/>
                  </a:lnTo>
                  <a:lnTo>
                    <a:pt x="449131" y="1614385"/>
                  </a:lnTo>
                  <a:lnTo>
                    <a:pt x="412664" y="1589333"/>
                  </a:lnTo>
                  <a:lnTo>
                    <a:pt x="379733" y="1559853"/>
                  </a:lnTo>
                  <a:lnTo>
                    <a:pt x="350747" y="1526360"/>
                  </a:lnTo>
                  <a:lnTo>
                    <a:pt x="326115" y="1489270"/>
                  </a:lnTo>
                  <a:lnTo>
                    <a:pt x="306246" y="1448999"/>
                  </a:lnTo>
                  <a:lnTo>
                    <a:pt x="291548" y="1405961"/>
                  </a:lnTo>
                  <a:lnTo>
                    <a:pt x="282430" y="1360573"/>
                  </a:lnTo>
                  <a:lnTo>
                    <a:pt x="279299" y="1313249"/>
                  </a:lnTo>
                  <a:close/>
                </a:path>
                <a:path w="965200" h="1662429">
                  <a:moveTo>
                    <a:pt x="0" y="0"/>
                  </a:moveTo>
                  <a:lnTo>
                    <a:pt x="622199" y="9644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0613" y="20491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2374" y="2049199"/>
              <a:ext cx="1634489" cy="697865"/>
            </a:xfrm>
            <a:custGeom>
              <a:avLst/>
              <a:gdLst/>
              <a:ahLst/>
              <a:cxnLst/>
              <a:rect l="l" t="t" r="r" b="b"/>
              <a:pathLst>
                <a:path w="1634489" h="697864">
                  <a:moveTo>
                    <a:pt x="948238" y="348749"/>
                  </a:moveTo>
                  <a:lnTo>
                    <a:pt x="951368" y="301426"/>
                  </a:lnTo>
                  <a:lnTo>
                    <a:pt x="960486" y="256038"/>
                  </a:lnTo>
                  <a:lnTo>
                    <a:pt x="975185" y="213000"/>
                  </a:lnTo>
                  <a:lnTo>
                    <a:pt x="995054" y="172729"/>
                  </a:lnTo>
                  <a:lnTo>
                    <a:pt x="1019685" y="135639"/>
                  </a:lnTo>
                  <a:lnTo>
                    <a:pt x="1048671" y="102146"/>
                  </a:lnTo>
                  <a:lnTo>
                    <a:pt x="1081602" y="72666"/>
                  </a:lnTo>
                  <a:lnTo>
                    <a:pt x="1118070" y="47614"/>
                  </a:lnTo>
                  <a:lnTo>
                    <a:pt x="1157666" y="27406"/>
                  </a:lnTo>
                  <a:lnTo>
                    <a:pt x="1199981" y="12457"/>
                  </a:lnTo>
                  <a:lnTo>
                    <a:pt x="1244608" y="3183"/>
                  </a:lnTo>
                  <a:lnTo>
                    <a:pt x="1291138" y="0"/>
                  </a:lnTo>
                  <a:lnTo>
                    <a:pt x="1345103" y="4344"/>
                  </a:lnTo>
                  <a:lnTo>
                    <a:pt x="1397253" y="17119"/>
                  </a:lnTo>
                  <a:lnTo>
                    <a:pt x="1446668" y="37936"/>
                  </a:lnTo>
                  <a:lnTo>
                    <a:pt x="1492425" y="66408"/>
                  </a:lnTo>
                  <a:lnTo>
                    <a:pt x="1533605" y="102146"/>
                  </a:lnTo>
                  <a:lnTo>
                    <a:pt x="1563373" y="136699"/>
                  </a:lnTo>
                  <a:lnTo>
                    <a:pt x="1588223" y="174594"/>
                  </a:lnTo>
                  <a:lnTo>
                    <a:pt x="1607936" y="215289"/>
                  </a:lnTo>
                  <a:lnTo>
                    <a:pt x="1622290" y="258241"/>
                  </a:lnTo>
                  <a:lnTo>
                    <a:pt x="1631064" y="302908"/>
                  </a:lnTo>
                  <a:lnTo>
                    <a:pt x="1634038" y="348749"/>
                  </a:lnTo>
                  <a:lnTo>
                    <a:pt x="1630907" y="396073"/>
                  </a:lnTo>
                  <a:lnTo>
                    <a:pt x="1621789" y="441461"/>
                  </a:lnTo>
                  <a:lnTo>
                    <a:pt x="1607091" y="484499"/>
                  </a:lnTo>
                  <a:lnTo>
                    <a:pt x="1587222" y="524770"/>
                  </a:lnTo>
                  <a:lnTo>
                    <a:pt x="1562590" y="561860"/>
                  </a:lnTo>
                  <a:lnTo>
                    <a:pt x="1533605" y="595353"/>
                  </a:lnTo>
                  <a:lnTo>
                    <a:pt x="1500674" y="624833"/>
                  </a:lnTo>
                  <a:lnTo>
                    <a:pt x="1464206" y="649885"/>
                  </a:lnTo>
                  <a:lnTo>
                    <a:pt x="1424610" y="670093"/>
                  </a:lnTo>
                  <a:lnTo>
                    <a:pt x="1382294" y="685042"/>
                  </a:lnTo>
                  <a:lnTo>
                    <a:pt x="1337667" y="694316"/>
                  </a:lnTo>
                  <a:lnTo>
                    <a:pt x="1291138" y="697499"/>
                  </a:lnTo>
                  <a:lnTo>
                    <a:pt x="1244608" y="694316"/>
                  </a:lnTo>
                  <a:lnTo>
                    <a:pt x="1199981" y="685042"/>
                  </a:lnTo>
                  <a:lnTo>
                    <a:pt x="1157666" y="670093"/>
                  </a:lnTo>
                  <a:lnTo>
                    <a:pt x="1118070" y="649885"/>
                  </a:lnTo>
                  <a:lnTo>
                    <a:pt x="1081602" y="624833"/>
                  </a:lnTo>
                  <a:lnTo>
                    <a:pt x="1048671" y="595353"/>
                  </a:lnTo>
                  <a:lnTo>
                    <a:pt x="1019685" y="561860"/>
                  </a:lnTo>
                  <a:lnTo>
                    <a:pt x="995054" y="524770"/>
                  </a:lnTo>
                  <a:lnTo>
                    <a:pt x="975185" y="484499"/>
                  </a:lnTo>
                  <a:lnTo>
                    <a:pt x="960486" y="441461"/>
                  </a:lnTo>
                  <a:lnTo>
                    <a:pt x="951368" y="396073"/>
                  </a:lnTo>
                  <a:lnTo>
                    <a:pt x="948238" y="348749"/>
                  </a:lnTo>
                  <a:close/>
                </a:path>
                <a:path w="1634489" h="697864">
                  <a:moveTo>
                    <a:pt x="0" y="281599"/>
                  </a:moveTo>
                  <a:lnTo>
                    <a:pt x="948299" y="348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300" y="2644546"/>
              <a:ext cx="4157979" cy="1379220"/>
            </a:xfrm>
            <a:custGeom>
              <a:avLst/>
              <a:gdLst/>
              <a:ahLst/>
              <a:cxnLst/>
              <a:rect l="l" t="t" r="r" b="b"/>
              <a:pathLst>
                <a:path w="4157979" h="1379220">
                  <a:moveTo>
                    <a:pt x="0" y="1029903"/>
                  </a:moveTo>
                  <a:lnTo>
                    <a:pt x="3130" y="982580"/>
                  </a:lnTo>
                  <a:lnTo>
                    <a:pt x="12248" y="937191"/>
                  </a:lnTo>
                  <a:lnTo>
                    <a:pt x="26946" y="894154"/>
                  </a:lnTo>
                  <a:lnTo>
                    <a:pt x="46815" y="853882"/>
                  </a:lnTo>
                  <a:lnTo>
                    <a:pt x="71447" y="816792"/>
                  </a:lnTo>
                  <a:lnTo>
                    <a:pt x="100433" y="783299"/>
                  </a:lnTo>
                  <a:lnTo>
                    <a:pt x="133364" y="753819"/>
                  </a:lnTo>
                  <a:lnTo>
                    <a:pt x="169831" y="728768"/>
                  </a:lnTo>
                  <a:lnTo>
                    <a:pt x="209427" y="708559"/>
                  </a:lnTo>
                  <a:lnTo>
                    <a:pt x="251743" y="693611"/>
                  </a:lnTo>
                  <a:lnTo>
                    <a:pt x="296370" y="684337"/>
                  </a:lnTo>
                  <a:lnTo>
                    <a:pt x="342899" y="681153"/>
                  </a:lnTo>
                  <a:lnTo>
                    <a:pt x="396865" y="685498"/>
                  </a:lnTo>
                  <a:lnTo>
                    <a:pt x="449015" y="698272"/>
                  </a:lnTo>
                  <a:lnTo>
                    <a:pt x="498429" y="719090"/>
                  </a:lnTo>
                  <a:lnTo>
                    <a:pt x="544187" y="747561"/>
                  </a:lnTo>
                  <a:lnTo>
                    <a:pt x="585366" y="783299"/>
                  </a:lnTo>
                  <a:lnTo>
                    <a:pt x="615134" y="817853"/>
                  </a:lnTo>
                  <a:lnTo>
                    <a:pt x="639985" y="855748"/>
                  </a:lnTo>
                  <a:lnTo>
                    <a:pt x="659698" y="896442"/>
                  </a:lnTo>
                  <a:lnTo>
                    <a:pt x="674052" y="939394"/>
                  </a:lnTo>
                  <a:lnTo>
                    <a:pt x="682826" y="984062"/>
                  </a:lnTo>
                  <a:lnTo>
                    <a:pt x="685799" y="1029903"/>
                  </a:lnTo>
                  <a:lnTo>
                    <a:pt x="682669" y="1077226"/>
                  </a:lnTo>
                  <a:lnTo>
                    <a:pt x="673551" y="1122615"/>
                  </a:lnTo>
                  <a:lnTo>
                    <a:pt x="658853" y="1165652"/>
                  </a:lnTo>
                  <a:lnTo>
                    <a:pt x="638984" y="1205924"/>
                  </a:lnTo>
                  <a:lnTo>
                    <a:pt x="614352" y="1243014"/>
                  </a:lnTo>
                  <a:lnTo>
                    <a:pt x="585366" y="1276507"/>
                  </a:lnTo>
                  <a:lnTo>
                    <a:pt x="552435" y="1305987"/>
                  </a:lnTo>
                  <a:lnTo>
                    <a:pt x="515968" y="1331038"/>
                  </a:lnTo>
                  <a:lnTo>
                    <a:pt x="476372" y="1351247"/>
                  </a:lnTo>
                  <a:lnTo>
                    <a:pt x="434056" y="1366195"/>
                  </a:lnTo>
                  <a:lnTo>
                    <a:pt x="389429" y="1375469"/>
                  </a:lnTo>
                  <a:lnTo>
                    <a:pt x="342899" y="1378653"/>
                  </a:lnTo>
                  <a:lnTo>
                    <a:pt x="296370" y="1375469"/>
                  </a:lnTo>
                  <a:lnTo>
                    <a:pt x="251743" y="1366195"/>
                  </a:lnTo>
                  <a:lnTo>
                    <a:pt x="209427" y="1351247"/>
                  </a:lnTo>
                  <a:lnTo>
                    <a:pt x="169831" y="1331038"/>
                  </a:lnTo>
                  <a:lnTo>
                    <a:pt x="133364" y="1305987"/>
                  </a:lnTo>
                  <a:lnTo>
                    <a:pt x="100433" y="1276507"/>
                  </a:lnTo>
                  <a:lnTo>
                    <a:pt x="71447" y="1243014"/>
                  </a:lnTo>
                  <a:lnTo>
                    <a:pt x="46815" y="1205924"/>
                  </a:lnTo>
                  <a:lnTo>
                    <a:pt x="26946" y="1165652"/>
                  </a:lnTo>
                  <a:lnTo>
                    <a:pt x="12248" y="1122615"/>
                  </a:lnTo>
                  <a:lnTo>
                    <a:pt x="3130" y="1077226"/>
                  </a:lnTo>
                  <a:lnTo>
                    <a:pt x="0" y="1029903"/>
                  </a:lnTo>
                  <a:close/>
                </a:path>
                <a:path w="4157979" h="1379220">
                  <a:moveTo>
                    <a:pt x="585366" y="783299"/>
                  </a:moveTo>
                  <a:lnTo>
                    <a:pt x="4157766" y="0"/>
                  </a:lnTo>
                </a:path>
                <a:path w="4157979" h="1379220">
                  <a:moveTo>
                    <a:pt x="685799" y="1029903"/>
                  </a:moveTo>
                  <a:lnTo>
                    <a:pt x="1661399" y="1168503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57900" y="1208256"/>
            <a:ext cx="7176134" cy="266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72815">
              <a:lnSpc>
                <a:spcPct val="100000"/>
              </a:lnSpc>
              <a:spcBef>
                <a:spcPts val="100"/>
              </a:spcBef>
            </a:pPr>
            <a:r>
              <a:rPr sz="1800" i="1" spc="130" dirty="0">
                <a:solidFill>
                  <a:srgbClr val="9900FF"/>
                </a:solidFill>
                <a:latin typeface="Cambria"/>
                <a:cs typeface="Cambria"/>
              </a:rPr>
              <a:t>And</a:t>
            </a:r>
            <a:r>
              <a:rPr sz="18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0" dirty="0">
                <a:solidFill>
                  <a:srgbClr val="9900FF"/>
                </a:solidFill>
                <a:latin typeface="Cambria"/>
                <a:cs typeface="Cambria"/>
              </a:rPr>
              <a:t>neighbors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0" dirty="0">
                <a:solidFill>
                  <a:srgbClr val="9900FF"/>
                </a:solidFill>
                <a:latin typeface="Cambria"/>
                <a:cs typeface="Cambria"/>
              </a:rPr>
              <a:t>of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95" dirty="0">
                <a:solidFill>
                  <a:srgbClr val="9900FF"/>
                </a:solidFill>
                <a:latin typeface="Cambria"/>
                <a:cs typeface="Cambria"/>
              </a:rPr>
              <a:t>those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65" dirty="0">
                <a:solidFill>
                  <a:srgbClr val="9900FF"/>
                </a:solidFill>
                <a:latin typeface="Cambria"/>
                <a:cs typeface="Cambria"/>
              </a:rPr>
              <a:t>vertices</a:t>
            </a:r>
            <a:r>
              <a:rPr sz="1800" i="1" spc="2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are </a:t>
            </a:r>
            <a:r>
              <a:rPr sz="1800" i="1" spc="-39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5" dirty="0">
                <a:solidFill>
                  <a:srgbClr val="9900FF"/>
                </a:solidFill>
                <a:latin typeface="Cambria"/>
                <a:cs typeface="Cambria"/>
              </a:rPr>
              <a:t>forced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70" dirty="0">
                <a:solidFill>
                  <a:srgbClr val="9900FF"/>
                </a:solidFill>
                <a:latin typeface="Cambria"/>
                <a:cs typeface="Cambria"/>
              </a:rPr>
              <a:t>to</a:t>
            </a:r>
            <a:r>
              <a:rPr sz="18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105" dirty="0">
                <a:solidFill>
                  <a:srgbClr val="9900FF"/>
                </a:solidFill>
                <a:latin typeface="Cambria"/>
                <a:cs typeface="Cambria"/>
              </a:rPr>
              <a:t>be</a:t>
            </a:r>
            <a:r>
              <a:rPr sz="18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i="1" spc="80" dirty="0">
                <a:solidFill>
                  <a:srgbClr val="9900FF"/>
                </a:solidFill>
                <a:latin typeface="Cambria"/>
                <a:cs typeface="Cambria"/>
              </a:rPr>
              <a:t>red…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marL="4393565" marR="5080">
              <a:lnSpc>
                <a:spcPct val="100000"/>
              </a:lnSpc>
              <a:spcBef>
                <a:spcPts val="1885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206" y="315404"/>
            <a:ext cx="4606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  <a:r>
              <a:rPr spc="-275" dirty="0"/>
              <a:t> </a:t>
            </a:r>
            <a:r>
              <a:rPr spc="-470" dirty="0">
                <a:solidFill>
                  <a:srgbClr val="CC0000"/>
                </a:solidFill>
              </a:rPr>
              <a:t>No!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57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690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6574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9800" y="1982049"/>
              <a:ext cx="1726564" cy="1831339"/>
            </a:xfrm>
            <a:custGeom>
              <a:avLst/>
              <a:gdLst/>
              <a:ahLst/>
              <a:cxnLst/>
              <a:rect l="l" t="t" r="r" b="b"/>
              <a:pathLst>
                <a:path w="1726564" h="1831339">
                  <a:moveTo>
                    <a:pt x="826774" y="348749"/>
                  </a:moveTo>
                  <a:lnTo>
                    <a:pt x="829905" y="301426"/>
                  </a:lnTo>
                  <a:lnTo>
                    <a:pt x="839023" y="256038"/>
                  </a:lnTo>
                  <a:lnTo>
                    <a:pt x="853721" y="213000"/>
                  </a:lnTo>
                  <a:lnTo>
                    <a:pt x="873590" y="172729"/>
                  </a:lnTo>
                  <a:lnTo>
                    <a:pt x="898222" y="135639"/>
                  </a:lnTo>
                  <a:lnTo>
                    <a:pt x="927208" y="102146"/>
                  </a:lnTo>
                  <a:lnTo>
                    <a:pt x="960139" y="72666"/>
                  </a:lnTo>
                  <a:lnTo>
                    <a:pt x="996606" y="47614"/>
                  </a:lnTo>
                  <a:lnTo>
                    <a:pt x="1036202" y="27406"/>
                  </a:lnTo>
                  <a:lnTo>
                    <a:pt x="1078518" y="12457"/>
                  </a:lnTo>
                  <a:lnTo>
                    <a:pt x="1123145" y="3183"/>
                  </a:lnTo>
                  <a:lnTo>
                    <a:pt x="1169674" y="0"/>
                  </a:lnTo>
                  <a:lnTo>
                    <a:pt x="1223640" y="4344"/>
                  </a:lnTo>
                  <a:lnTo>
                    <a:pt x="1275790" y="17119"/>
                  </a:lnTo>
                  <a:lnTo>
                    <a:pt x="1325204" y="37936"/>
                  </a:lnTo>
                  <a:lnTo>
                    <a:pt x="1370962" y="66408"/>
                  </a:lnTo>
                  <a:lnTo>
                    <a:pt x="1412141" y="102146"/>
                  </a:lnTo>
                  <a:lnTo>
                    <a:pt x="1441909" y="136699"/>
                  </a:lnTo>
                  <a:lnTo>
                    <a:pt x="1466760" y="174594"/>
                  </a:lnTo>
                  <a:lnTo>
                    <a:pt x="1486473" y="215289"/>
                  </a:lnTo>
                  <a:lnTo>
                    <a:pt x="1500827" y="258241"/>
                  </a:lnTo>
                  <a:lnTo>
                    <a:pt x="1509601" y="302908"/>
                  </a:lnTo>
                  <a:lnTo>
                    <a:pt x="1512574" y="348749"/>
                  </a:lnTo>
                  <a:lnTo>
                    <a:pt x="1509444" y="396073"/>
                  </a:lnTo>
                  <a:lnTo>
                    <a:pt x="1500326" y="441461"/>
                  </a:lnTo>
                  <a:lnTo>
                    <a:pt x="1485628" y="484499"/>
                  </a:lnTo>
                  <a:lnTo>
                    <a:pt x="1465759" y="524770"/>
                  </a:lnTo>
                  <a:lnTo>
                    <a:pt x="1441127" y="561860"/>
                  </a:lnTo>
                  <a:lnTo>
                    <a:pt x="1412141" y="595353"/>
                  </a:lnTo>
                  <a:lnTo>
                    <a:pt x="1379210" y="624833"/>
                  </a:lnTo>
                  <a:lnTo>
                    <a:pt x="1342743" y="649885"/>
                  </a:lnTo>
                  <a:lnTo>
                    <a:pt x="1303147" y="670093"/>
                  </a:lnTo>
                  <a:lnTo>
                    <a:pt x="1260831" y="685042"/>
                  </a:lnTo>
                  <a:lnTo>
                    <a:pt x="1216204" y="694316"/>
                  </a:lnTo>
                  <a:lnTo>
                    <a:pt x="1169674" y="697499"/>
                  </a:lnTo>
                  <a:lnTo>
                    <a:pt x="1123145" y="694316"/>
                  </a:lnTo>
                  <a:lnTo>
                    <a:pt x="1078518" y="685042"/>
                  </a:lnTo>
                  <a:lnTo>
                    <a:pt x="1036202" y="670093"/>
                  </a:lnTo>
                  <a:lnTo>
                    <a:pt x="996606" y="649885"/>
                  </a:lnTo>
                  <a:lnTo>
                    <a:pt x="960139" y="624833"/>
                  </a:lnTo>
                  <a:lnTo>
                    <a:pt x="927208" y="595353"/>
                  </a:lnTo>
                  <a:lnTo>
                    <a:pt x="898222" y="561860"/>
                  </a:lnTo>
                  <a:lnTo>
                    <a:pt x="873590" y="524770"/>
                  </a:lnTo>
                  <a:lnTo>
                    <a:pt x="853721" y="484499"/>
                  </a:lnTo>
                  <a:lnTo>
                    <a:pt x="839023" y="441461"/>
                  </a:lnTo>
                  <a:lnTo>
                    <a:pt x="829905" y="396073"/>
                  </a:lnTo>
                  <a:lnTo>
                    <a:pt x="826774" y="348749"/>
                  </a:lnTo>
                  <a:close/>
                </a:path>
                <a:path w="1726564" h="1831339">
                  <a:moveTo>
                    <a:pt x="0" y="348749"/>
                  </a:moveTo>
                  <a:lnTo>
                    <a:pt x="826799" y="348749"/>
                  </a:lnTo>
                </a:path>
                <a:path w="1726564" h="1831339">
                  <a:moveTo>
                    <a:pt x="1726050" y="1831024"/>
                  </a:moveTo>
                  <a:lnTo>
                    <a:pt x="750450" y="183102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850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6550" y="2499824"/>
              <a:ext cx="965200" cy="1662430"/>
            </a:xfrm>
            <a:custGeom>
              <a:avLst/>
              <a:gdLst/>
              <a:ahLst/>
              <a:cxnLst/>
              <a:rect l="l" t="t" r="r" b="b"/>
              <a:pathLst>
                <a:path w="965200" h="1662429">
                  <a:moveTo>
                    <a:pt x="279299" y="1313249"/>
                  </a:moveTo>
                  <a:lnTo>
                    <a:pt x="282430" y="1265926"/>
                  </a:lnTo>
                  <a:lnTo>
                    <a:pt x="291548" y="1220538"/>
                  </a:lnTo>
                  <a:lnTo>
                    <a:pt x="306246" y="1177500"/>
                  </a:lnTo>
                  <a:lnTo>
                    <a:pt x="326115" y="1137229"/>
                  </a:lnTo>
                  <a:lnTo>
                    <a:pt x="350747" y="1100139"/>
                  </a:lnTo>
                  <a:lnTo>
                    <a:pt x="379733" y="1066646"/>
                  </a:lnTo>
                  <a:lnTo>
                    <a:pt x="412664" y="1037166"/>
                  </a:lnTo>
                  <a:lnTo>
                    <a:pt x="449131" y="1012114"/>
                  </a:lnTo>
                  <a:lnTo>
                    <a:pt x="488727" y="991906"/>
                  </a:lnTo>
                  <a:lnTo>
                    <a:pt x="531043" y="976957"/>
                  </a:lnTo>
                  <a:lnTo>
                    <a:pt x="575670" y="967683"/>
                  </a:lnTo>
                  <a:lnTo>
                    <a:pt x="622199" y="964499"/>
                  </a:lnTo>
                  <a:lnTo>
                    <a:pt x="676165" y="968844"/>
                  </a:lnTo>
                  <a:lnTo>
                    <a:pt x="728315" y="981619"/>
                  </a:lnTo>
                  <a:lnTo>
                    <a:pt x="777730" y="1002436"/>
                  </a:lnTo>
                  <a:lnTo>
                    <a:pt x="823487" y="1030908"/>
                  </a:lnTo>
                  <a:lnTo>
                    <a:pt x="864667" y="1066646"/>
                  </a:lnTo>
                  <a:lnTo>
                    <a:pt x="894435" y="1101199"/>
                  </a:lnTo>
                  <a:lnTo>
                    <a:pt x="919285" y="1139094"/>
                  </a:lnTo>
                  <a:lnTo>
                    <a:pt x="938998" y="1179789"/>
                  </a:lnTo>
                  <a:lnTo>
                    <a:pt x="953352" y="1222741"/>
                  </a:lnTo>
                  <a:lnTo>
                    <a:pt x="962126" y="1267408"/>
                  </a:lnTo>
                  <a:lnTo>
                    <a:pt x="965099" y="1313249"/>
                  </a:lnTo>
                  <a:lnTo>
                    <a:pt x="961969" y="1360573"/>
                  </a:lnTo>
                  <a:lnTo>
                    <a:pt x="952851" y="1405961"/>
                  </a:lnTo>
                  <a:lnTo>
                    <a:pt x="938153" y="1448999"/>
                  </a:lnTo>
                  <a:lnTo>
                    <a:pt x="918284" y="1489270"/>
                  </a:lnTo>
                  <a:lnTo>
                    <a:pt x="893652" y="1526360"/>
                  </a:lnTo>
                  <a:lnTo>
                    <a:pt x="864666" y="1559853"/>
                  </a:lnTo>
                  <a:lnTo>
                    <a:pt x="831735" y="1589333"/>
                  </a:lnTo>
                  <a:lnTo>
                    <a:pt x="795268" y="1614385"/>
                  </a:lnTo>
                  <a:lnTo>
                    <a:pt x="755672" y="1634593"/>
                  </a:lnTo>
                  <a:lnTo>
                    <a:pt x="713356" y="1649542"/>
                  </a:lnTo>
                  <a:lnTo>
                    <a:pt x="668729" y="1658816"/>
                  </a:lnTo>
                  <a:lnTo>
                    <a:pt x="622199" y="1661999"/>
                  </a:lnTo>
                  <a:lnTo>
                    <a:pt x="575670" y="1658816"/>
                  </a:lnTo>
                  <a:lnTo>
                    <a:pt x="531043" y="1649542"/>
                  </a:lnTo>
                  <a:lnTo>
                    <a:pt x="488727" y="1634593"/>
                  </a:lnTo>
                  <a:lnTo>
                    <a:pt x="449131" y="1614385"/>
                  </a:lnTo>
                  <a:lnTo>
                    <a:pt x="412664" y="1589333"/>
                  </a:lnTo>
                  <a:lnTo>
                    <a:pt x="379733" y="1559853"/>
                  </a:lnTo>
                  <a:lnTo>
                    <a:pt x="350747" y="1526360"/>
                  </a:lnTo>
                  <a:lnTo>
                    <a:pt x="326115" y="1489270"/>
                  </a:lnTo>
                  <a:lnTo>
                    <a:pt x="306246" y="1448999"/>
                  </a:lnTo>
                  <a:lnTo>
                    <a:pt x="291548" y="1405961"/>
                  </a:lnTo>
                  <a:lnTo>
                    <a:pt x="282430" y="1360573"/>
                  </a:lnTo>
                  <a:lnTo>
                    <a:pt x="279299" y="1313249"/>
                  </a:lnTo>
                  <a:close/>
                </a:path>
                <a:path w="965200" h="1662429">
                  <a:moveTo>
                    <a:pt x="0" y="0"/>
                  </a:moveTo>
                  <a:lnTo>
                    <a:pt x="622199" y="9644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0613" y="20491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2374" y="2049199"/>
              <a:ext cx="1634489" cy="697865"/>
            </a:xfrm>
            <a:custGeom>
              <a:avLst/>
              <a:gdLst/>
              <a:ahLst/>
              <a:cxnLst/>
              <a:rect l="l" t="t" r="r" b="b"/>
              <a:pathLst>
                <a:path w="1634489" h="697864">
                  <a:moveTo>
                    <a:pt x="948238" y="348749"/>
                  </a:moveTo>
                  <a:lnTo>
                    <a:pt x="951368" y="301426"/>
                  </a:lnTo>
                  <a:lnTo>
                    <a:pt x="960486" y="256038"/>
                  </a:lnTo>
                  <a:lnTo>
                    <a:pt x="975185" y="213000"/>
                  </a:lnTo>
                  <a:lnTo>
                    <a:pt x="995054" y="172729"/>
                  </a:lnTo>
                  <a:lnTo>
                    <a:pt x="1019685" y="135639"/>
                  </a:lnTo>
                  <a:lnTo>
                    <a:pt x="1048671" y="102146"/>
                  </a:lnTo>
                  <a:lnTo>
                    <a:pt x="1081602" y="72666"/>
                  </a:lnTo>
                  <a:lnTo>
                    <a:pt x="1118070" y="47614"/>
                  </a:lnTo>
                  <a:lnTo>
                    <a:pt x="1157666" y="27406"/>
                  </a:lnTo>
                  <a:lnTo>
                    <a:pt x="1199981" y="12457"/>
                  </a:lnTo>
                  <a:lnTo>
                    <a:pt x="1244608" y="3183"/>
                  </a:lnTo>
                  <a:lnTo>
                    <a:pt x="1291138" y="0"/>
                  </a:lnTo>
                  <a:lnTo>
                    <a:pt x="1345103" y="4344"/>
                  </a:lnTo>
                  <a:lnTo>
                    <a:pt x="1397253" y="17119"/>
                  </a:lnTo>
                  <a:lnTo>
                    <a:pt x="1446668" y="37936"/>
                  </a:lnTo>
                  <a:lnTo>
                    <a:pt x="1492425" y="66408"/>
                  </a:lnTo>
                  <a:lnTo>
                    <a:pt x="1533605" y="102146"/>
                  </a:lnTo>
                  <a:lnTo>
                    <a:pt x="1563373" y="136699"/>
                  </a:lnTo>
                  <a:lnTo>
                    <a:pt x="1588223" y="174594"/>
                  </a:lnTo>
                  <a:lnTo>
                    <a:pt x="1607936" y="215289"/>
                  </a:lnTo>
                  <a:lnTo>
                    <a:pt x="1622290" y="258241"/>
                  </a:lnTo>
                  <a:lnTo>
                    <a:pt x="1631064" y="302908"/>
                  </a:lnTo>
                  <a:lnTo>
                    <a:pt x="1634038" y="348749"/>
                  </a:lnTo>
                  <a:lnTo>
                    <a:pt x="1630907" y="396073"/>
                  </a:lnTo>
                  <a:lnTo>
                    <a:pt x="1621789" y="441461"/>
                  </a:lnTo>
                  <a:lnTo>
                    <a:pt x="1607091" y="484499"/>
                  </a:lnTo>
                  <a:lnTo>
                    <a:pt x="1587222" y="524770"/>
                  </a:lnTo>
                  <a:lnTo>
                    <a:pt x="1562590" y="561860"/>
                  </a:lnTo>
                  <a:lnTo>
                    <a:pt x="1533605" y="595353"/>
                  </a:lnTo>
                  <a:lnTo>
                    <a:pt x="1500674" y="624833"/>
                  </a:lnTo>
                  <a:lnTo>
                    <a:pt x="1464206" y="649885"/>
                  </a:lnTo>
                  <a:lnTo>
                    <a:pt x="1424610" y="670093"/>
                  </a:lnTo>
                  <a:lnTo>
                    <a:pt x="1382294" y="685042"/>
                  </a:lnTo>
                  <a:lnTo>
                    <a:pt x="1337667" y="694316"/>
                  </a:lnTo>
                  <a:lnTo>
                    <a:pt x="1291138" y="697499"/>
                  </a:lnTo>
                  <a:lnTo>
                    <a:pt x="1244608" y="694316"/>
                  </a:lnTo>
                  <a:lnTo>
                    <a:pt x="1199981" y="685042"/>
                  </a:lnTo>
                  <a:lnTo>
                    <a:pt x="1157666" y="670093"/>
                  </a:lnTo>
                  <a:lnTo>
                    <a:pt x="1118070" y="649885"/>
                  </a:lnTo>
                  <a:lnTo>
                    <a:pt x="1081602" y="624833"/>
                  </a:lnTo>
                  <a:lnTo>
                    <a:pt x="1048671" y="595353"/>
                  </a:lnTo>
                  <a:lnTo>
                    <a:pt x="1019685" y="561860"/>
                  </a:lnTo>
                  <a:lnTo>
                    <a:pt x="995054" y="524770"/>
                  </a:lnTo>
                  <a:lnTo>
                    <a:pt x="975185" y="484499"/>
                  </a:lnTo>
                  <a:lnTo>
                    <a:pt x="960486" y="441461"/>
                  </a:lnTo>
                  <a:lnTo>
                    <a:pt x="951368" y="396073"/>
                  </a:lnTo>
                  <a:lnTo>
                    <a:pt x="948238" y="348749"/>
                  </a:lnTo>
                  <a:close/>
                </a:path>
                <a:path w="1634489" h="697864">
                  <a:moveTo>
                    <a:pt x="0" y="281599"/>
                  </a:moveTo>
                  <a:lnTo>
                    <a:pt x="948299" y="348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98666" y="2644546"/>
              <a:ext cx="3572510" cy="783590"/>
            </a:xfrm>
            <a:custGeom>
              <a:avLst/>
              <a:gdLst/>
              <a:ahLst/>
              <a:cxnLst/>
              <a:rect l="l" t="t" r="r" b="b"/>
              <a:pathLst>
                <a:path w="3572510" h="783589">
                  <a:moveTo>
                    <a:pt x="0" y="783299"/>
                  </a:moveTo>
                  <a:lnTo>
                    <a:pt x="3572399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9100" y="3674449"/>
              <a:ext cx="975994" cy="139065"/>
            </a:xfrm>
            <a:custGeom>
              <a:avLst/>
              <a:gdLst/>
              <a:ahLst/>
              <a:cxnLst/>
              <a:rect l="l" t="t" r="r" b="b"/>
              <a:pathLst>
                <a:path w="975994" h="139064">
                  <a:moveTo>
                    <a:pt x="0" y="0"/>
                  </a:moveTo>
                  <a:lnTo>
                    <a:pt x="975599" y="1385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39275" y="2323915"/>
            <a:ext cx="2795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41899" y="3030031"/>
            <a:ext cx="74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60" dirty="0">
                <a:solidFill>
                  <a:srgbClr val="9900FF"/>
                </a:solidFill>
                <a:latin typeface="Cambria"/>
                <a:cs typeface="Cambria"/>
              </a:rPr>
              <a:t>Oh</a:t>
            </a:r>
            <a:r>
              <a:rPr sz="1800" b="1" i="1" spc="-4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65" dirty="0">
                <a:solidFill>
                  <a:srgbClr val="9900FF"/>
                </a:solidFill>
                <a:latin typeface="Cambria"/>
                <a:cs typeface="Cambria"/>
              </a:rPr>
              <a:t>no!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206" y="315404"/>
            <a:ext cx="4606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  <a:r>
              <a:rPr spc="-275" dirty="0"/>
              <a:t> </a:t>
            </a:r>
            <a:r>
              <a:rPr spc="-470" dirty="0">
                <a:solidFill>
                  <a:srgbClr val="CC0000"/>
                </a:solidFill>
              </a:rPr>
              <a:t>No!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4000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575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66900" y="2679549"/>
              <a:ext cx="1093470" cy="1482725"/>
            </a:xfrm>
            <a:custGeom>
              <a:avLst/>
              <a:gdLst/>
              <a:ahLst/>
              <a:cxnLst/>
              <a:rect l="l" t="t" r="r" b="b"/>
              <a:pathLst>
                <a:path w="1093470" h="1482725">
                  <a:moveTo>
                    <a:pt x="407675" y="1133524"/>
                  </a:moveTo>
                  <a:lnTo>
                    <a:pt x="410806" y="1086201"/>
                  </a:lnTo>
                  <a:lnTo>
                    <a:pt x="419924" y="1040813"/>
                  </a:lnTo>
                  <a:lnTo>
                    <a:pt x="434622" y="997775"/>
                  </a:lnTo>
                  <a:lnTo>
                    <a:pt x="454491" y="957504"/>
                  </a:lnTo>
                  <a:lnTo>
                    <a:pt x="479123" y="920414"/>
                  </a:lnTo>
                  <a:lnTo>
                    <a:pt x="508108" y="886921"/>
                  </a:lnTo>
                  <a:lnTo>
                    <a:pt x="541039" y="857441"/>
                  </a:lnTo>
                  <a:lnTo>
                    <a:pt x="577507" y="832389"/>
                  </a:lnTo>
                  <a:lnTo>
                    <a:pt x="617103" y="812181"/>
                  </a:lnTo>
                  <a:lnTo>
                    <a:pt x="659419" y="797232"/>
                  </a:lnTo>
                  <a:lnTo>
                    <a:pt x="704046" y="787958"/>
                  </a:lnTo>
                  <a:lnTo>
                    <a:pt x="750575" y="784774"/>
                  </a:lnTo>
                  <a:lnTo>
                    <a:pt x="804540" y="789119"/>
                  </a:lnTo>
                  <a:lnTo>
                    <a:pt x="856691" y="801894"/>
                  </a:lnTo>
                  <a:lnTo>
                    <a:pt x="906105" y="822711"/>
                  </a:lnTo>
                  <a:lnTo>
                    <a:pt x="951863" y="851183"/>
                  </a:lnTo>
                  <a:lnTo>
                    <a:pt x="993042" y="886921"/>
                  </a:lnTo>
                  <a:lnTo>
                    <a:pt x="1022810" y="921474"/>
                  </a:lnTo>
                  <a:lnTo>
                    <a:pt x="1047661" y="959369"/>
                  </a:lnTo>
                  <a:lnTo>
                    <a:pt x="1067374" y="1000064"/>
                  </a:lnTo>
                  <a:lnTo>
                    <a:pt x="1081727" y="1043016"/>
                  </a:lnTo>
                  <a:lnTo>
                    <a:pt x="1090501" y="1087683"/>
                  </a:lnTo>
                  <a:lnTo>
                    <a:pt x="1093475" y="1133524"/>
                  </a:lnTo>
                  <a:lnTo>
                    <a:pt x="1090345" y="1180848"/>
                  </a:lnTo>
                  <a:lnTo>
                    <a:pt x="1081227" y="1226236"/>
                  </a:lnTo>
                  <a:lnTo>
                    <a:pt x="1066528" y="1269274"/>
                  </a:lnTo>
                  <a:lnTo>
                    <a:pt x="1046659" y="1309545"/>
                  </a:lnTo>
                  <a:lnTo>
                    <a:pt x="1022028" y="1346635"/>
                  </a:lnTo>
                  <a:lnTo>
                    <a:pt x="993042" y="1380128"/>
                  </a:lnTo>
                  <a:lnTo>
                    <a:pt x="960111" y="1409608"/>
                  </a:lnTo>
                  <a:lnTo>
                    <a:pt x="923643" y="1434660"/>
                  </a:lnTo>
                  <a:lnTo>
                    <a:pt x="884047" y="1454868"/>
                  </a:lnTo>
                  <a:lnTo>
                    <a:pt x="841732" y="1469817"/>
                  </a:lnTo>
                  <a:lnTo>
                    <a:pt x="797105" y="1479091"/>
                  </a:lnTo>
                  <a:lnTo>
                    <a:pt x="750575" y="1482274"/>
                  </a:lnTo>
                  <a:lnTo>
                    <a:pt x="704046" y="1479091"/>
                  </a:lnTo>
                  <a:lnTo>
                    <a:pt x="659419" y="1469817"/>
                  </a:lnTo>
                  <a:lnTo>
                    <a:pt x="617103" y="1454868"/>
                  </a:lnTo>
                  <a:lnTo>
                    <a:pt x="577507" y="1434660"/>
                  </a:lnTo>
                  <a:lnTo>
                    <a:pt x="541039" y="1409608"/>
                  </a:lnTo>
                  <a:lnTo>
                    <a:pt x="508108" y="1380128"/>
                  </a:lnTo>
                  <a:lnTo>
                    <a:pt x="479123" y="1346635"/>
                  </a:lnTo>
                  <a:lnTo>
                    <a:pt x="454491" y="1309545"/>
                  </a:lnTo>
                  <a:lnTo>
                    <a:pt x="434622" y="1269274"/>
                  </a:lnTo>
                  <a:lnTo>
                    <a:pt x="419924" y="1226236"/>
                  </a:lnTo>
                  <a:lnTo>
                    <a:pt x="410806" y="1180848"/>
                  </a:lnTo>
                  <a:lnTo>
                    <a:pt x="407675" y="1133524"/>
                  </a:lnTo>
                  <a:close/>
                </a:path>
                <a:path w="1093470" h="148272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6574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09800" y="1982049"/>
              <a:ext cx="1726564" cy="1831339"/>
            </a:xfrm>
            <a:custGeom>
              <a:avLst/>
              <a:gdLst/>
              <a:ahLst/>
              <a:cxnLst/>
              <a:rect l="l" t="t" r="r" b="b"/>
              <a:pathLst>
                <a:path w="1726564" h="1831339">
                  <a:moveTo>
                    <a:pt x="826774" y="348749"/>
                  </a:moveTo>
                  <a:lnTo>
                    <a:pt x="829905" y="301426"/>
                  </a:lnTo>
                  <a:lnTo>
                    <a:pt x="839023" y="256038"/>
                  </a:lnTo>
                  <a:lnTo>
                    <a:pt x="853721" y="213000"/>
                  </a:lnTo>
                  <a:lnTo>
                    <a:pt x="873590" y="172729"/>
                  </a:lnTo>
                  <a:lnTo>
                    <a:pt x="898222" y="135639"/>
                  </a:lnTo>
                  <a:lnTo>
                    <a:pt x="927208" y="102146"/>
                  </a:lnTo>
                  <a:lnTo>
                    <a:pt x="960139" y="72666"/>
                  </a:lnTo>
                  <a:lnTo>
                    <a:pt x="996606" y="47614"/>
                  </a:lnTo>
                  <a:lnTo>
                    <a:pt x="1036202" y="27406"/>
                  </a:lnTo>
                  <a:lnTo>
                    <a:pt x="1078518" y="12457"/>
                  </a:lnTo>
                  <a:lnTo>
                    <a:pt x="1123145" y="3183"/>
                  </a:lnTo>
                  <a:lnTo>
                    <a:pt x="1169674" y="0"/>
                  </a:lnTo>
                  <a:lnTo>
                    <a:pt x="1223640" y="4344"/>
                  </a:lnTo>
                  <a:lnTo>
                    <a:pt x="1275790" y="17119"/>
                  </a:lnTo>
                  <a:lnTo>
                    <a:pt x="1325204" y="37936"/>
                  </a:lnTo>
                  <a:lnTo>
                    <a:pt x="1370962" y="66408"/>
                  </a:lnTo>
                  <a:lnTo>
                    <a:pt x="1412141" y="102146"/>
                  </a:lnTo>
                  <a:lnTo>
                    <a:pt x="1441909" y="136699"/>
                  </a:lnTo>
                  <a:lnTo>
                    <a:pt x="1466760" y="174594"/>
                  </a:lnTo>
                  <a:lnTo>
                    <a:pt x="1486473" y="215289"/>
                  </a:lnTo>
                  <a:lnTo>
                    <a:pt x="1500827" y="258241"/>
                  </a:lnTo>
                  <a:lnTo>
                    <a:pt x="1509601" y="302908"/>
                  </a:lnTo>
                  <a:lnTo>
                    <a:pt x="1512574" y="348749"/>
                  </a:lnTo>
                  <a:lnTo>
                    <a:pt x="1509444" y="396073"/>
                  </a:lnTo>
                  <a:lnTo>
                    <a:pt x="1500326" y="441461"/>
                  </a:lnTo>
                  <a:lnTo>
                    <a:pt x="1485628" y="484499"/>
                  </a:lnTo>
                  <a:lnTo>
                    <a:pt x="1465759" y="524770"/>
                  </a:lnTo>
                  <a:lnTo>
                    <a:pt x="1441127" y="561860"/>
                  </a:lnTo>
                  <a:lnTo>
                    <a:pt x="1412141" y="595353"/>
                  </a:lnTo>
                  <a:lnTo>
                    <a:pt x="1379210" y="624833"/>
                  </a:lnTo>
                  <a:lnTo>
                    <a:pt x="1342743" y="649885"/>
                  </a:lnTo>
                  <a:lnTo>
                    <a:pt x="1303147" y="670093"/>
                  </a:lnTo>
                  <a:lnTo>
                    <a:pt x="1260831" y="685042"/>
                  </a:lnTo>
                  <a:lnTo>
                    <a:pt x="1216204" y="694316"/>
                  </a:lnTo>
                  <a:lnTo>
                    <a:pt x="1169674" y="697499"/>
                  </a:lnTo>
                  <a:lnTo>
                    <a:pt x="1123145" y="694316"/>
                  </a:lnTo>
                  <a:lnTo>
                    <a:pt x="1078518" y="685042"/>
                  </a:lnTo>
                  <a:lnTo>
                    <a:pt x="1036202" y="670093"/>
                  </a:lnTo>
                  <a:lnTo>
                    <a:pt x="996606" y="649885"/>
                  </a:lnTo>
                  <a:lnTo>
                    <a:pt x="960139" y="624833"/>
                  </a:lnTo>
                  <a:lnTo>
                    <a:pt x="927208" y="595353"/>
                  </a:lnTo>
                  <a:lnTo>
                    <a:pt x="898222" y="561860"/>
                  </a:lnTo>
                  <a:lnTo>
                    <a:pt x="873590" y="524770"/>
                  </a:lnTo>
                  <a:lnTo>
                    <a:pt x="853721" y="484499"/>
                  </a:lnTo>
                  <a:lnTo>
                    <a:pt x="839023" y="441461"/>
                  </a:lnTo>
                  <a:lnTo>
                    <a:pt x="829905" y="396073"/>
                  </a:lnTo>
                  <a:lnTo>
                    <a:pt x="826774" y="348749"/>
                  </a:lnTo>
                  <a:close/>
                </a:path>
                <a:path w="1726564" h="1831339">
                  <a:moveTo>
                    <a:pt x="0" y="348749"/>
                  </a:moveTo>
                  <a:lnTo>
                    <a:pt x="826799" y="348749"/>
                  </a:lnTo>
                </a:path>
                <a:path w="1726564" h="1831339">
                  <a:moveTo>
                    <a:pt x="1726050" y="1831024"/>
                  </a:moveTo>
                  <a:lnTo>
                    <a:pt x="750450" y="1831024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5850" y="3464324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6550" y="2499824"/>
              <a:ext cx="965200" cy="1662430"/>
            </a:xfrm>
            <a:custGeom>
              <a:avLst/>
              <a:gdLst/>
              <a:ahLst/>
              <a:cxnLst/>
              <a:rect l="l" t="t" r="r" b="b"/>
              <a:pathLst>
                <a:path w="965200" h="1662429">
                  <a:moveTo>
                    <a:pt x="279299" y="1313249"/>
                  </a:moveTo>
                  <a:lnTo>
                    <a:pt x="282430" y="1265926"/>
                  </a:lnTo>
                  <a:lnTo>
                    <a:pt x="291548" y="1220538"/>
                  </a:lnTo>
                  <a:lnTo>
                    <a:pt x="306246" y="1177500"/>
                  </a:lnTo>
                  <a:lnTo>
                    <a:pt x="326115" y="1137229"/>
                  </a:lnTo>
                  <a:lnTo>
                    <a:pt x="350747" y="1100139"/>
                  </a:lnTo>
                  <a:lnTo>
                    <a:pt x="379733" y="1066646"/>
                  </a:lnTo>
                  <a:lnTo>
                    <a:pt x="412664" y="1037166"/>
                  </a:lnTo>
                  <a:lnTo>
                    <a:pt x="449131" y="1012114"/>
                  </a:lnTo>
                  <a:lnTo>
                    <a:pt x="488727" y="991906"/>
                  </a:lnTo>
                  <a:lnTo>
                    <a:pt x="531043" y="976957"/>
                  </a:lnTo>
                  <a:lnTo>
                    <a:pt x="575670" y="967683"/>
                  </a:lnTo>
                  <a:lnTo>
                    <a:pt x="622199" y="964499"/>
                  </a:lnTo>
                  <a:lnTo>
                    <a:pt x="676165" y="968844"/>
                  </a:lnTo>
                  <a:lnTo>
                    <a:pt x="728315" y="981619"/>
                  </a:lnTo>
                  <a:lnTo>
                    <a:pt x="777730" y="1002436"/>
                  </a:lnTo>
                  <a:lnTo>
                    <a:pt x="823487" y="1030908"/>
                  </a:lnTo>
                  <a:lnTo>
                    <a:pt x="864667" y="1066646"/>
                  </a:lnTo>
                  <a:lnTo>
                    <a:pt x="894435" y="1101199"/>
                  </a:lnTo>
                  <a:lnTo>
                    <a:pt x="919285" y="1139094"/>
                  </a:lnTo>
                  <a:lnTo>
                    <a:pt x="938998" y="1179789"/>
                  </a:lnTo>
                  <a:lnTo>
                    <a:pt x="953352" y="1222741"/>
                  </a:lnTo>
                  <a:lnTo>
                    <a:pt x="962126" y="1267408"/>
                  </a:lnTo>
                  <a:lnTo>
                    <a:pt x="965099" y="1313249"/>
                  </a:lnTo>
                  <a:lnTo>
                    <a:pt x="961969" y="1360573"/>
                  </a:lnTo>
                  <a:lnTo>
                    <a:pt x="952851" y="1405961"/>
                  </a:lnTo>
                  <a:lnTo>
                    <a:pt x="938153" y="1448999"/>
                  </a:lnTo>
                  <a:lnTo>
                    <a:pt x="918284" y="1489270"/>
                  </a:lnTo>
                  <a:lnTo>
                    <a:pt x="893652" y="1526360"/>
                  </a:lnTo>
                  <a:lnTo>
                    <a:pt x="864666" y="1559853"/>
                  </a:lnTo>
                  <a:lnTo>
                    <a:pt x="831735" y="1589333"/>
                  </a:lnTo>
                  <a:lnTo>
                    <a:pt x="795268" y="1614385"/>
                  </a:lnTo>
                  <a:lnTo>
                    <a:pt x="755672" y="1634593"/>
                  </a:lnTo>
                  <a:lnTo>
                    <a:pt x="713356" y="1649542"/>
                  </a:lnTo>
                  <a:lnTo>
                    <a:pt x="668729" y="1658816"/>
                  </a:lnTo>
                  <a:lnTo>
                    <a:pt x="622199" y="1661999"/>
                  </a:lnTo>
                  <a:lnTo>
                    <a:pt x="575670" y="1658816"/>
                  </a:lnTo>
                  <a:lnTo>
                    <a:pt x="531043" y="1649542"/>
                  </a:lnTo>
                  <a:lnTo>
                    <a:pt x="488727" y="1634593"/>
                  </a:lnTo>
                  <a:lnTo>
                    <a:pt x="449131" y="1614385"/>
                  </a:lnTo>
                  <a:lnTo>
                    <a:pt x="412664" y="1589333"/>
                  </a:lnTo>
                  <a:lnTo>
                    <a:pt x="379733" y="1559853"/>
                  </a:lnTo>
                  <a:lnTo>
                    <a:pt x="350747" y="1526360"/>
                  </a:lnTo>
                  <a:lnTo>
                    <a:pt x="326115" y="1489270"/>
                  </a:lnTo>
                  <a:lnTo>
                    <a:pt x="306246" y="1448999"/>
                  </a:lnTo>
                  <a:lnTo>
                    <a:pt x="291548" y="1405961"/>
                  </a:lnTo>
                  <a:lnTo>
                    <a:pt x="282430" y="1360573"/>
                  </a:lnTo>
                  <a:lnTo>
                    <a:pt x="279299" y="1313249"/>
                  </a:lnTo>
                  <a:close/>
                </a:path>
                <a:path w="965200" h="1662429">
                  <a:moveTo>
                    <a:pt x="0" y="0"/>
                  </a:moveTo>
                  <a:lnTo>
                    <a:pt x="622199" y="9644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0613" y="20491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2374" y="2049199"/>
              <a:ext cx="1634489" cy="697865"/>
            </a:xfrm>
            <a:custGeom>
              <a:avLst/>
              <a:gdLst/>
              <a:ahLst/>
              <a:cxnLst/>
              <a:rect l="l" t="t" r="r" b="b"/>
              <a:pathLst>
                <a:path w="1634489" h="697864">
                  <a:moveTo>
                    <a:pt x="948238" y="348749"/>
                  </a:moveTo>
                  <a:lnTo>
                    <a:pt x="951368" y="301426"/>
                  </a:lnTo>
                  <a:lnTo>
                    <a:pt x="960486" y="256038"/>
                  </a:lnTo>
                  <a:lnTo>
                    <a:pt x="975185" y="213000"/>
                  </a:lnTo>
                  <a:lnTo>
                    <a:pt x="995054" y="172729"/>
                  </a:lnTo>
                  <a:lnTo>
                    <a:pt x="1019685" y="135639"/>
                  </a:lnTo>
                  <a:lnTo>
                    <a:pt x="1048671" y="102146"/>
                  </a:lnTo>
                  <a:lnTo>
                    <a:pt x="1081602" y="72666"/>
                  </a:lnTo>
                  <a:lnTo>
                    <a:pt x="1118070" y="47614"/>
                  </a:lnTo>
                  <a:lnTo>
                    <a:pt x="1157666" y="27406"/>
                  </a:lnTo>
                  <a:lnTo>
                    <a:pt x="1199981" y="12457"/>
                  </a:lnTo>
                  <a:lnTo>
                    <a:pt x="1244608" y="3183"/>
                  </a:lnTo>
                  <a:lnTo>
                    <a:pt x="1291138" y="0"/>
                  </a:lnTo>
                  <a:lnTo>
                    <a:pt x="1345103" y="4344"/>
                  </a:lnTo>
                  <a:lnTo>
                    <a:pt x="1397253" y="17119"/>
                  </a:lnTo>
                  <a:lnTo>
                    <a:pt x="1446668" y="37936"/>
                  </a:lnTo>
                  <a:lnTo>
                    <a:pt x="1492425" y="66408"/>
                  </a:lnTo>
                  <a:lnTo>
                    <a:pt x="1533605" y="102146"/>
                  </a:lnTo>
                  <a:lnTo>
                    <a:pt x="1563373" y="136699"/>
                  </a:lnTo>
                  <a:lnTo>
                    <a:pt x="1588223" y="174594"/>
                  </a:lnTo>
                  <a:lnTo>
                    <a:pt x="1607936" y="215289"/>
                  </a:lnTo>
                  <a:lnTo>
                    <a:pt x="1622290" y="258241"/>
                  </a:lnTo>
                  <a:lnTo>
                    <a:pt x="1631064" y="302908"/>
                  </a:lnTo>
                  <a:lnTo>
                    <a:pt x="1634038" y="348749"/>
                  </a:lnTo>
                  <a:lnTo>
                    <a:pt x="1630907" y="396073"/>
                  </a:lnTo>
                  <a:lnTo>
                    <a:pt x="1621789" y="441461"/>
                  </a:lnTo>
                  <a:lnTo>
                    <a:pt x="1607091" y="484499"/>
                  </a:lnTo>
                  <a:lnTo>
                    <a:pt x="1587222" y="524770"/>
                  </a:lnTo>
                  <a:lnTo>
                    <a:pt x="1562590" y="561860"/>
                  </a:lnTo>
                  <a:lnTo>
                    <a:pt x="1533605" y="595353"/>
                  </a:lnTo>
                  <a:lnTo>
                    <a:pt x="1500674" y="624833"/>
                  </a:lnTo>
                  <a:lnTo>
                    <a:pt x="1464206" y="649885"/>
                  </a:lnTo>
                  <a:lnTo>
                    <a:pt x="1424610" y="670093"/>
                  </a:lnTo>
                  <a:lnTo>
                    <a:pt x="1382294" y="685042"/>
                  </a:lnTo>
                  <a:lnTo>
                    <a:pt x="1337667" y="694316"/>
                  </a:lnTo>
                  <a:lnTo>
                    <a:pt x="1291138" y="697499"/>
                  </a:lnTo>
                  <a:lnTo>
                    <a:pt x="1244608" y="694316"/>
                  </a:lnTo>
                  <a:lnTo>
                    <a:pt x="1199981" y="685042"/>
                  </a:lnTo>
                  <a:lnTo>
                    <a:pt x="1157666" y="670093"/>
                  </a:lnTo>
                  <a:lnTo>
                    <a:pt x="1118070" y="649885"/>
                  </a:lnTo>
                  <a:lnTo>
                    <a:pt x="1081602" y="624833"/>
                  </a:lnTo>
                  <a:lnTo>
                    <a:pt x="1048671" y="595353"/>
                  </a:lnTo>
                  <a:lnTo>
                    <a:pt x="1019685" y="561860"/>
                  </a:lnTo>
                  <a:lnTo>
                    <a:pt x="995054" y="524770"/>
                  </a:lnTo>
                  <a:lnTo>
                    <a:pt x="975185" y="484499"/>
                  </a:lnTo>
                  <a:lnTo>
                    <a:pt x="960486" y="441461"/>
                  </a:lnTo>
                  <a:lnTo>
                    <a:pt x="951368" y="396073"/>
                  </a:lnTo>
                  <a:lnTo>
                    <a:pt x="948238" y="348749"/>
                  </a:lnTo>
                  <a:close/>
                </a:path>
                <a:path w="1634489" h="697864">
                  <a:moveTo>
                    <a:pt x="0" y="281599"/>
                  </a:moveTo>
                  <a:lnTo>
                    <a:pt x="948299" y="3487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98666" y="2644546"/>
              <a:ext cx="3572510" cy="783590"/>
            </a:xfrm>
            <a:custGeom>
              <a:avLst/>
              <a:gdLst/>
              <a:ahLst/>
              <a:cxnLst/>
              <a:rect l="l" t="t" r="r" b="b"/>
              <a:pathLst>
                <a:path w="3572510" h="783589">
                  <a:moveTo>
                    <a:pt x="0" y="783299"/>
                  </a:moveTo>
                  <a:lnTo>
                    <a:pt x="3572399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9100" y="3674449"/>
              <a:ext cx="975994" cy="139065"/>
            </a:xfrm>
            <a:custGeom>
              <a:avLst/>
              <a:gdLst/>
              <a:ahLst/>
              <a:cxnLst/>
              <a:rect l="l" t="t" r="r" b="b"/>
              <a:pathLst>
                <a:path w="975994" h="139064">
                  <a:moveTo>
                    <a:pt x="0" y="0"/>
                  </a:moveTo>
                  <a:lnTo>
                    <a:pt x="975599" y="1385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82825" y="2323915"/>
            <a:ext cx="6451600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9029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latin typeface="Cambria"/>
                <a:cs typeface="Cambria"/>
              </a:rPr>
              <a:t>Another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way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check: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Try </a:t>
            </a:r>
            <a:r>
              <a:rPr sz="2000" spc="145" dirty="0">
                <a:latin typeface="Cambria"/>
                <a:cs typeface="Cambria"/>
              </a:rPr>
              <a:t>to </a:t>
            </a:r>
            <a:r>
              <a:rPr sz="2000" spc="130" dirty="0">
                <a:latin typeface="Cambria"/>
                <a:cs typeface="Cambria"/>
              </a:rPr>
              <a:t>color </a:t>
            </a:r>
            <a:r>
              <a:rPr sz="2000" spc="150" dirty="0">
                <a:latin typeface="Cambria"/>
                <a:cs typeface="Cambria"/>
              </a:rPr>
              <a:t>each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vertex </a:t>
            </a:r>
            <a:r>
              <a:rPr sz="2000" spc="110" dirty="0">
                <a:latin typeface="Cambria"/>
                <a:cs typeface="Cambria"/>
              </a:rPr>
              <a:t>red </a:t>
            </a:r>
            <a:r>
              <a:rPr sz="2000" spc="120" dirty="0">
                <a:latin typeface="Cambria"/>
                <a:cs typeface="Cambria"/>
              </a:rPr>
              <a:t>or </a:t>
            </a:r>
            <a:r>
              <a:rPr sz="2000" spc="150" dirty="0">
                <a:latin typeface="Cambria"/>
                <a:cs typeface="Cambria"/>
              </a:rPr>
              <a:t>blue, </a:t>
            </a:r>
            <a:r>
              <a:rPr sz="2000" spc="155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such </a:t>
            </a:r>
            <a:r>
              <a:rPr sz="2000" spc="155" dirty="0">
                <a:latin typeface="Cambria"/>
                <a:cs typeface="Cambria"/>
              </a:rPr>
              <a:t>that </a:t>
            </a:r>
            <a:r>
              <a:rPr sz="2000" spc="180" dirty="0">
                <a:latin typeface="Cambria"/>
                <a:cs typeface="Cambria"/>
              </a:rPr>
              <a:t>no </a:t>
            </a:r>
            <a:r>
              <a:rPr sz="2000" spc="140" dirty="0">
                <a:latin typeface="Cambria"/>
                <a:cs typeface="Cambria"/>
              </a:rPr>
              <a:t>two </a:t>
            </a:r>
            <a:r>
              <a:rPr sz="2000" spc="145" dirty="0">
                <a:latin typeface="Cambria"/>
                <a:cs typeface="Cambria"/>
              </a:rPr>
              <a:t> edges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share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a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color.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500">
              <a:latin typeface="Cambria"/>
              <a:cs typeface="Cambria"/>
            </a:endParaRPr>
          </a:p>
          <a:p>
            <a:pPr marL="12700" marR="1464310">
              <a:lnSpc>
                <a:spcPct val="100000"/>
              </a:lnSpc>
              <a:spcBef>
                <a:spcPts val="1520"/>
              </a:spcBef>
            </a:pPr>
            <a:r>
              <a:rPr sz="1800" b="1" i="1" spc="20" dirty="0">
                <a:solidFill>
                  <a:srgbClr val="9900FF"/>
                </a:solidFill>
                <a:latin typeface="Cambria"/>
                <a:cs typeface="Cambria"/>
              </a:rPr>
              <a:t>We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40" dirty="0">
                <a:solidFill>
                  <a:srgbClr val="9900FF"/>
                </a:solidFill>
                <a:latin typeface="Cambria"/>
                <a:cs typeface="Cambria"/>
              </a:rPr>
              <a:t>didn't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50" dirty="0">
                <a:solidFill>
                  <a:srgbClr val="9900FF"/>
                </a:solidFill>
                <a:latin typeface="Cambria"/>
                <a:cs typeface="Cambria"/>
              </a:rPr>
              <a:t>even</a:t>
            </a:r>
            <a:r>
              <a:rPr sz="1800" b="1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55" dirty="0">
                <a:solidFill>
                  <a:srgbClr val="9900FF"/>
                </a:solidFill>
                <a:latin typeface="Cambria"/>
                <a:cs typeface="Cambria"/>
              </a:rPr>
              <a:t>make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55" dirty="0">
                <a:solidFill>
                  <a:srgbClr val="9900FF"/>
                </a:solidFill>
                <a:latin typeface="Cambria"/>
                <a:cs typeface="Cambria"/>
              </a:rPr>
              <a:t>any</a:t>
            </a:r>
            <a:r>
              <a:rPr sz="1800" b="1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choices </a:t>
            </a:r>
            <a:r>
              <a:rPr sz="1800" b="1" i="1" spc="20" dirty="0">
                <a:solidFill>
                  <a:srgbClr val="9900FF"/>
                </a:solidFill>
                <a:latin typeface="Cambria"/>
                <a:cs typeface="Cambria"/>
              </a:rPr>
              <a:t>except</a:t>
            </a:r>
            <a:r>
              <a:rPr sz="1800" b="1" i="1" spc="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45" dirty="0">
                <a:solidFill>
                  <a:srgbClr val="9900FF"/>
                </a:solidFill>
                <a:latin typeface="Cambria"/>
                <a:cs typeface="Cambria"/>
              </a:rPr>
              <a:t>where </a:t>
            </a:r>
            <a:r>
              <a:rPr sz="1800" b="1" i="1" spc="-39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35" dirty="0">
                <a:solidFill>
                  <a:srgbClr val="9900FF"/>
                </a:solidFill>
                <a:latin typeface="Cambria"/>
                <a:cs typeface="Cambria"/>
              </a:rPr>
              <a:t>to</a:t>
            </a:r>
            <a:r>
              <a:rPr sz="18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-15" dirty="0">
                <a:solidFill>
                  <a:srgbClr val="9900FF"/>
                </a:solidFill>
                <a:latin typeface="Cambria"/>
                <a:cs typeface="Cambria"/>
              </a:rPr>
              <a:t>start!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70" dirty="0">
                <a:solidFill>
                  <a:srgbClr val="9900FF"/>
                </a:solidFill>
                <a:latin typeface="Cambria"/>
                <a:cs typeface="Cambria"/>
              </a:rPr>
              <a:t>And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15" dirty="0">
                <a:solidFill>
                  <a:srgbClr val="9900FF"/>
                </a:solidFill>
                <a:latin typeface="Cambria"/>
                <a:cs typeface="Cambria"/>
              </a:rPr>
              <a:t>that</a:t>
            </a:r>
            <a:r>
              <a:rPr sz="1800" b="1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40" dirty="0">
                <a:solidFill>
                  <a:srgbClr val="9900FF"/>
                </a:solidFill>
                <a:latin typeface="Cambria"/>
                <a:cs typeface="Cambria"/>
              </a:rPr>
              <a:t>doesn't</a:t>
            </a:r>
            <a:r>
              <a:rPr sz="1800" b="1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1800" b="1" i="1" spc="20" dirty="0">
                <a:solidFill>
                  <a:srgbClr val="9900FF"/>
                </a:solidFill>
                <a:latin typeface="Cambria"/>
                <a:cs typeface="Cambria"/>
              </a:rPr>
              <a:t>matter…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206" y="315404"/>
            <a:ext cx="4606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Is</a:t>
            </a:r>
            <a:r>
              <a:rPr spc="-270" dirty="0"/>
              <a:t> </a:t>
            </a:r>
            <a:r>
              <a:rPr spc="-26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54" dirty="0"/>
              <a:t>bipartite?</a:t>
            </a:r>
            <a:r>
              <a:rPr spc="-275" dirty="0"/>
              <a:t> </a:t>
            </a:r>
            <a:r>
              <a:rPr spc="-470" dirty="0">
                <a:solidFill>
                  <a:srgbClr val="CC0000"/>
                </a:solidFill>
              </a:rPr>
              <a:t>No!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250" y="1962999"/>
            <a:ext cx="4781550" cy="2218055"/>
            <a:chOff x="594250" y="1962999"/>
            <a:chExt cx="4781550" cy="2218055"/>
          </a:xfrm>
        </p:grpSpPr>
        <p:sp>
          <p:nvSpPr>
            <p:cNvPr id="4" name="object 4"/>
            <p:cNvSpPr/>
            <p:nvPr/>
          </p:nvSpPr>
          <p:spPr>
            <a:xfrm>
              <a:off x="1524000" y="1982049"/>
              <a:ext cx="1436370" cy="2179955"/>
            </a:xfrm>
            <a:custGeom>
              <a:avLst/>
              <a:gdLst/>
              <a:ahLst/>
              <a:cxnLst/>
              <a:rect l="l" t="t" r="r" b="b"/>
              <a:pathLst>
                <a:path w="1436370" h="217995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  <a:path w="1436370" h="2179954">
                  <a:moveTo>
                    <a:pt x="750575" y="1831024"/>
                  </a:moveTo>
                  <a:lnTo>
                    <a:pt x="753706" y="1783701"/>
                  </a:lnTo>
                  <a:lnTo>
                    <a:pt x="762824" y="1738313"/>
                  </a:lnTo>
                  <a:lnTo>
                    <a:pt x="777522" y="1695275"/>
                  </a:lnTo>
                  <a:lnTo>
                    <a:pt x="797391" y="1655004"/>
                  </a:lnTo>
                  <a:lnTo>
                    <a:pt x="822023" y="1617914"/>
                  </a:lnTo>
                  <a:lnTo>
                    <a:pt x="851008" y="1584421"/>
                  </a:lnTo>
                  <a:lnTo>
                    <a:pt x="883939" y="1554941"/>
                  </a:lnTo>
                  <a:lnTo>
                    <a:pt x="920407" y="1529889"/>
                  </a:lnTo>
                  <a:lnTo>
                    <a:pt x="960003" y="1509681"/>
                  </a:lnTo>
                  <a:lnTo>
                    <a:pt x="1002319" y="1494732"/>
                  </a:lnTo>
                  <a:lnTo>
                    <a:pt x="1046946" y="1485458"/>
                  </a:lnTo>
                  <a:lnTo>
                    <a:pt x="1093475" y="1482274"/>
                  </a:lnTo>
                  <a:lnTo>
                    <a:pt x="1147440" y="1486619"/>
                  </a:lnTo>
                  <a:lnTo>
                    <a:pt x="1199591" y="1499394"/>
                  </a:lnTo>
                  <a:lnTo>
                    <a:pt x="1249005" y="1520211"/>
                  </a:lnTo>
                  <a:lnTo>
                    <a:pt x="1294763" y="1548683"/>
                  </a:lnTo>
                  <a:lnTo>
                    <a:pt x="1335942" y="1584421"/>
                  </a:lnTo>
                  <a:lnTo>
                    <a:pt x="1365710" y="1618974"/>
                  </a:lnTo>
                  <a:lnTo>
                    <a:pt x="1390561" y="1656869"/>
                  </a:lnTo>
                  <a:lnTo>
                    <a:pt x="1410274" y="1697564"/>
                  </a:lnTo>
                  <a:lnTo>
                    <a:pt x="1424627" y="1740516"/>
                  </a:lnTo>
                  <a:lnTo>
                    <a:pt x="1433401" y="1785183"/>
                  </a:lnTo>
                  <a:lnTo>
                    <a:pt x="1436375" y="1831024"/>
                  </a:lnTo>
                  <a:lnTo>
                    <a:pt x="1433245" y="1878348"/>
                  </a:lnTo>
                  <a:lnTo>
                    <a:pt x="1424127" y="1923736"/>
                  </a:lnTo>
                  <a:lnTo>
                    <a:pt x="1409428" y="1966774"/>
                  </a:lnTo>
                  <a:lnTo>
                    <a:pt x="1389559" y="2007045"/>
                  </a:lnTo>
                  <a:lnTo>
                    <a:pt x="1364928" y="2044135"/>
                  </a:lnTo>
                  <a:lnTo>
                    <a:pt x="1335942" y="2077628"/>
                  </a:lnTo>
                  <a:lnTo>
                    <a:pt x="1303011" y="2107108"/>
                  </a:lnTo>
                  <a:lnTo>
                    <a:pt x="1266543" y="2132160"/>
                  </a:lnTo>
                  <a:lnTo>
                    <a:pt x="1226947" y="2152368"/>
                  </a:lnTo>
                  <a:lnTo>
                    <a:pt x="1184632" y="2167317"/>
                  </a:lnTo>
                  <a:lnTo>
                    <a:pt x="1140005" y="2176591"/>
                  </a:lnTo>
                  <a:lnTo>
                    <a:pt x="1093475" y="2179774"/>
                  </a:lnTo>
                  <a:lnTo>
                    <a:pt x="1046946" y="2176591"/>
                  </a:lnTo>
                  <a:lnTo>
                    <a:pt x="1002319" y="2167317"/>
                  </a:lnTo>
                  <a:lnTo>
                    <a:pt x="960003" y="2152368"/>
                  </a:lnTo>
                  <a:lnTo>
                    <a:pt x="920407" y="2132160"/>
                  </a:lnTo>
                  <a:lnTo>
                    <a:pt x="883939" y="2107108"/>
                  </a:lnTo>
                  <a:lnTo>
                    <a:pt x="851008" y="2077628"/>
                  </a:lnTo>
                  <a:lnTo>
                    <a:pt x="822023" y="2044135"/>
                  </a:lnTo>
                  <a:lnTo>
                    <a:pt x="797391" y="2007045"/>
                  </a:lnTo>
                  <a:lnTo>
                    <a:pt x="777522" y="1966774"/>
                  </a:lnTo>
                  <a:lnTo>
                    <a:pt x="762824" y="1923736"/>
                  </a:lnTo>
                  <a:lnTo>
                    <a:pt x="753706" y="1878348"/>
                  </a:lnTo>
                  <a:lnTo>
                    <a:pt x="750575" y="1831024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66900" y="2679549"/>
              <a:ext cx="508634" cy="887094"/>
            </a:xfrm>
            <a:custGeom>
              <a:avLst/>
              <a:gdLst/>
              <a:ahLst/>
              <a:cxnLst/>
              <a:rect l="l" t="t" r="r" b="b"/>
              <a:pathLst>
                <a:path w="508635" h="887095">
                  <a:moveTo>
                    <a:pt x="0" y="0"/>
                  </a:moveTo>
                  <a:lnTo>
                    <a:pt x="508199" y="8867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6574" y="1982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09800" y="2330799"/>
              <a:ext cx="827405" cy="0"/>
            </a:xfrm>
            <a:custGeom>
              <a:avLst/>
              <a:gdLst/>
              <a:ahLst/>
              <a:cxnLst/>
              <a:rect l="l" t="t" r="r" b="b"/>
              <a:pathLst>
                <a:path w="827405">
                  <a:moveTo>
                    <a:pt x="0" y="0"/>
                  </a:moveTo>
                  <a:lnTo>
                    <a:pt x="826799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0250" y="2049199"/>
              <a:ext cx="2396490" cy="2112645"/>
            </a:xfrm>
            <a:custGeom>
              <a:avLst/>
              <a:gdLst/>
              <a:ahLst/>
              <a:cxnLst/>
              <a:rect l="l" t="t" r="r" b="b"/>
              <a:pathLst>
                <a:path w="2396490" h="2112645">
                  <a:moveTo>
                    <a:pt x="975599" y="1763874"/>
                  </a:moveTo>
                  <a:lnTo>
                    <a:pt x="0" y="1763874"/>
                  </a:lnTo>
                </a:path>
                <a:path w="2396490" h="2112645">
                  <a:moveTo>
                    <a:pt x="975599" y="1763874"/>
                  </a:moveTo>
                  <a:lnTo>
                    <a:pt x="978730" y="1716551"/>
                  </a:lnTo>
                  <a:lnTo>
                    <a:pt x="987848" y="1671163"/>
                  </a:lnTo>
                  <a:lnTo>
                    <a:pt x="1002546" y="1628125"/>
                  </a:lnTo>
                  <a:lnTo>
                    <a:pt x="1022415" y="1587854"/>
                  </a:lnTo>
                  <a:lnTo>
                    <a:pt x="1047047" y="1550764"/>
                  </a:lnTo>
                  <a:lnTo>
                    <a:pt x="1076033" y="1517271"/>
                  </a:lnTo>
                  <a:lnTo>
                    <a:pt x="1108964" y="1487791"/>
                  </a:lnTo>
                  <a:lnTo>
                    <a:pt x="1145431" y="1462739"/>
                  </a:lnTo>
                  <a:lnTo>
                    <a:pt x="1185027" y="1442531"/>
                  </a:lnTo>
                  <a:lnTo>
                    <a:pt x="1227343" y="1427582"/>
                  </a:lnTo>
                  <a:lnTo>
                    <a:pt x="1271970" y="1418308"/>
                  </a:lnTo>
                  <a:lnTo>
                    <a:pt x="1318499" y="1415124"/>
                  </a:lnTo>
                  <a:lnTo>
                    <a:pt x="1372465" y="1419469"/>
                  </a:lnTo>
                  <a:lnTo>
                    <a:pt x="1424615" y="1432244"/>
                  </a:lnTo>
                  <a:lnTo>
                    <a:pt x="1474030" y="1453061"/>
                  </a:lnTo>
                  <a:lnTo>
                    <a:pt x="1519787" y="1481533"/>
                  </a:lnTo>
                  <a:lnTo>
                    <a:pt x="1560967" y="1517271"/>
                  </a:lnTo>
                  <a:lnTo>
                    <a:pt x="1590735" y="1551824"/>
                  </a:lnTo>
                  <a:lnTo>
                    <a:pt x="1615585" y="1589719"/>
                  </a:lnTo>
                  <a:lnTo>
                    <a:pt x="1635298" y="1630414"/>
                  </a:lnTo>
                  <a:lnTo>
                    <a:pt x="1649652" y="1673366"/>
                  </a:lnTo>
                  <a:lnTo>
                    <a:pt x="1658426" y="1718033"/>
                  </a:lnTo>
                  <a:lnTo>
                    <a:pt x="1661399" y="1763874"/>
                  </a:lnTo>
                  <a:lnTo>
                    <a:pt x="1658269" y="1811198"/>
                  </a:lnTo>
                  <a:lnTo>
                    <a:pt x="1649151" y="1856586"/>
                  </a:lnTo>
                  <a:lnTo>
                    <a:pt x="1634453" y="1899624"/>
                  </a:lnTo>
                  <a:lnTo>
                    <a:pt x="1614584" y="1939895"/>
                  </a:lnTo>
                  <a:lnTo>
                    <a:pt x="1589952" y="1976985"/>
                  </a:lnTo>
                  <a:lnTo>
                    <a:pt x="1560966" y="2010478"/>
                  </a:lnTo>
                  <a:lnTo>
                    <a:pt x="1528035" y="2039958"/>
                  </a:lnTo>
                  <a:lnTo>
                    <a:pt x="1491568" y="2065010"/>
                  </a:lnTo>
                  <a:lnTo>
                    <a:pt x="1451972" y="2085218"/>
                  </a:lnTo>
                  <a:lnTo>
                    <a:pt x="1409656" y="2100167"/>
                  </a:lnTo>
                  <a:lnTo>
                    <a:pt x="1365029" y="2109441"/>
                  </a:lnTo>
                  <a:lnTo>
                    <a:pt x="1318499" y="2112624"/>
                  </a:lnTo>
                  <a:lnTo>
                    <a:pt x="1271970" y="2109441"/>
                  </a:lnTo>
                  <a:lnTo>
                    <a:pt x="1227343" y="2100167"/>
                  </a:lnTo>
                  <a:lnTo>
                    <a:pt x="1185027" y="2085218"/>
                  </a:lnTo>
                  <a:lnTo>
                    <a:pt x="1145431" y="2065010"/>
                  </a:lnTo>
                  <a:lnTo>
                    <a:pt x="1108964" y="2039958"/>
                  </a:lnTo>
                  <a:lnTo>
                    <a:pt x="1076033" y="2010478"/>
                  </a:lnTo>
                  <a:lnTo>
                    <a:pt x="1047047" y="1976985"/>
                  </a:lnTo>
                  <a:lnTo>
                    <a:pt x="1022415" y="1939895"/>
                  </a:lnTo>
                  <a:lnTo>
                    <a:pt x="1002546" y="1899624"/>
                  </a:lnTo>
                  <a:lnTo>
                    <a:pt x="987848" y="1856586"/>
                  </a:lnTo>
                  <a:lnTo>
                    <a:pt x="978730" y="1811198"/>
                  </a:lnTo>
                  <a:lnTo>
                    <a:pt x="975599" y="1763874"/>
                  </a:lnTo>
                  <a:close/>
                </a:path>
                <a:path w="2396490" h="2112645">
                  <a:moveTo>
                    <a:pt x="696299" y="450624"/>
                  </a:moveTo>
                  <a:lnTo>
                    <a:pt x="1318499" y="1415124"/>
                  </a:lnTo>
                </a:path>
                <a:path w="2396490" h="2112645">
                  <a:moveTo>
                    <a:pt x="1710362" y="348749"/>
                  </a:moveTo>
                  <a:lnTo>
                    <a:pt x="1713492" y="301426"/>
                  </a:lnTo>
                  <a:lnTo>
                    <a:pt x="1722611" y="256038"/>
                  </a:lnTo>
                  <a:lnTo>
                    <a:pt x="1737309" y="213000"/>
                  </a:lnTo>
                  <a:lnTo>
                    <a:pt x="1757178" y="172729"/>
                  </a:lnTo>
                  <a:lnTo>
                    <a:pt x="1781809" y="135639"/>
                  </a:lnTo>
                  <a:lnTo>
                    <a:pt x="1810795" y="102146"/>
                  </a:lnTo>
                  <a:lnTo>
                    <a:pt x="1843726" y="72666"/>
                  </a:lnTo>
                  <a:lnTo>
                    <a:pt x="1880194" y="47614"/>
                  </a:lnTo>
                  <a:lnTo>
                    <a:pt x="1919790" y="27406"/>
                  </a:lnTo>
                  <a:lnTo>
                    <a:pt x="1962106" y="12457"/>
                  </a:lnTo>
                  <a:lnTo>
                    <a:pt x="2006732" y="3183"/>
                  </a:lnTo>
                  <a:lnTo>
                    <a:pt x="2053262" y="0"/>
                  </a:lnTo>
                  <a:lnTo>
                    <a:pt x="2107227" y="4344"/>
                  </a:lnTo>
                  <a:lnTo>
                    <a:pt x="2159378" y="17119"/>
                  </a:lnTo>
                  <a:lnTo>
                    <a:pt x="2208792" y="37936"/>
                  </a:lnTo>
                  <a:lnTo>
                    <a:pt x="2254550" y="66408"/>
                  </a:lnTo>
                  <a:lnTo>
                    <a:pt x="2295729" y="102146"/>
                  </a:lnTo>
                  <a:lnTo>
                    <a:pt x="2325497" y="136699"/>
                  </a:lnTo>
                  <a:lnTo>
                    <a:pt x="2350348" y="174594"/>
                  </a:lnTo>
                  <a:lnTo>
                    <a:pt x="2370060" y="215289"/>
                  </a:lnTo>
                  <a:lnTo>
                    <a:pt x="2384414" y="258241"/>
                  </a:lnTo>
                  <a:lnTo>
                    <a:pt x="2393188" y="302908"/>
                  </a:lnTo>
                  <a:lnTo>
                    <a:pt x="2396162" y="348749"/>
                  </a:lnTo>
                  <a:lnTo>
                    <a:pt x="2393032" y="396073"/>
                  </a:lnTo>
                  <a:lnTo>
                    <a:pt x="2383913" y="441461"/>
                  </a:lnTo>
                  <a:lnTo>
                    <a:pt x="2369215" y="484499"/>
                  </a:lnTo>
                  <a:lnTo>
                    <a:pt x="2349346" y="524770"/>
                  </a:lnTo>
                  <a:lnTo>
                    <a:pt x="2324714" y="561860"/>
                  </a:lnTo>
                  <a:lnTo>
                    <a:pt x="2295729" y="595353"/>
                  </a:lnTo>
                  <a:lnTo>
                    <a:pt x="2262798" y="624833"/>
                  </a:lnTo>
                  <a:lnTo>
                    <a:pt x="2226330" y="649885"/>
                  </a:lnTo>
                  <a:lnTo>
                    <a:pt x="2186734" y="670093"/>
                  </a:lnTo>
                  <a:lnTo>
                    <a:pt x="2144418" y="685042"/>
                  </a:lnTo>
                  <a:lnTo>
                    <a:pt x="2099792" y="694316"/>
                  </a:lnTo>
                  <a:lnTo>
                    <a:pt x="2053262" y="697499"/>
                  </a:lnTo>
                  <a:lnTo>
                    <a:pt x="2006732" y="694316"/>
                  </a:lnTo>
                  <a:lnTo>
                    <a:pt x="1962106" y="685042"/>
                  </a:lnTo>
                  <a:lnTo>
                    <a:pt x="1919790" y="670093"/>
                  </a:lnTo>
                  <a:lnTo>
                    <a:pt x="1880194" y="649885"/>
                  </a:lnTo>
                  <a:lnTo>
                    <a:pt x="1843726" y="624833"/>
                  </a:lnTo>
                  <a:lnTo>
                    <a:pt x="1810795" y="595353"/>
                  </a:lnTo>
                  <a:lnTo>
                    <a:pt x="1781809" y="561860"/>
                  </a:lnTo>
                  <a:lnTo>
                    <a:pt x="1757178" y="524770"/>
                  </a:lnTo>
                  <a:lnTo>
                    <a:pt x="1737309" y="484499"/>
                  </a:lnTo>
                  <a:lnTo>
                    <a:pt x="1722611" y="441461"/>
                  </a:lnTo>
                  <a:lnTo>
                    <a:pt x="1713492" y="396073"/>
                  </a:lnTo>
                  <a:lnTo>
                    <a:pt x="1710362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22374" y="2330799"/>
              <a:ext cx="948690" cy="67310"/>
            </a:xfrm>
            <a:custGeom>
              <a:avLst/>
              <a:gdLst/>
              <a:ahLst/>
              <a:cxnLst/>
              <a:rect l="l" t="t" r="r" b="b"/>
              <a:pathLst>
                <a:path w="948689" h="67310">
                  <a:moveTo>
                    <a:pt x="0" y="0"/>
                  </a:moveTo>
                  <a:lnTo>
                    <a:pt x="948299" y="671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3300" y="33256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98666" y="2644546"/>
              <a:ext cx="3572510" cy="1169035"/>
            </a:xfrm>
            <a:custGeom>
              <a:avLst/>
              <a:gdLst/>
              <a:ahLst/>
              <a:cxnLst/>
              <a:rect l="l" t="t" r="r" b="b"/>
              <a:pathLst>
                <a:path w="3572510" h="1169035">
                  <a:moveTo>
                    <a:pt x="0" y="783299"/>
                  </a:moveTo>
                  <a:lnTo>
                    <a:pt x="3572399" y="0"/>
                  </a:lnTo>
                </a:path>
                <a:path w="3572510" h="1169035">
                  <a:moveTo>
                    <a:pt x="100433" y="1029903"/>
                  </a:moveTo>
                  <a:lnTo>
                    <a:pt x="1076033" y="1168503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89100" y="3136614"/>
            <a:ext cx="2845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0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55" dirty="0">
                <a:solidFill>
                  <a:srgbClr val="9900FF"/>
                </a:solidFill>
                <a:latin typeface="Cambria"/>
                <a:cs typeface="Cambria"/>
              </a:rPr>
              <a:t>culprit:</a:t>
            </a:r>
            <a:r>
              <a:rPr sz="20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a</a:t>
            </a:r>
            <a:r>
              <a:rPr sz="20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subtle</a:t>
            </a:r>
            <a:r>
              <a:rPr sz="20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odd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0" dirty="0">
                <a:solidFill>
                  <a:srgbClr val="9900FF"/>
                </a:solidFill>
                <a:latin typeface="Cambria"/>
                <a:cs typeface="Cambria"/>
              </a:rPr>
              <a:t>cycle…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529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7/13</a:t>
            </a:r>
            <a:r>
              <a:rPr spc="-270" dirty="0"/>
              <a:t> </a:t>
            </a:r>
            <a:r>
              <a:rPr spc="-375" dirty="0"/>
              <a:t>Lecture</a:t>
            </a:r>
            <a:r>
              <a:rPr spc="-270" dirty="0"/>
              <a:t> </a:t>
            </a:r>
            <a:r>
              <a:rPr spc="-330" dirty="0"/>
              <a:t>A</a:t>
            </a:r>
            <a:r>
              <a:rPr spc="-300" dirty="0"/>
              <a:t>g</a:t>
            </a:r>
            <a:r>
              <a:rPr spc="-415" dirty="0"/>
              <a:t>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310576"/>
            <a:ext cx="5763895" cy="301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45" dirty="0">
                <a:latin typeface="Cambria"/>
                <a:cs typeface="Cambria"/>
              </a:rPr>
              <a:t>Announcements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4-1: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9" dirty="0">
                <a:latin typeface="Cambria"/>
                <a:cs typeface="Cambria"/>
              </a:rPr>
              <a:t>Graphs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5" dirty="0">
                <a:latin typeface="Cambria"/>
                <a:cs typeface="Cambria"/>
              </a:rPr>
              <a:t>and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BFS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-35" dirty="0">
                <a:solidFill>
                  <a:srgbClr val="37761C"/>
                </a:solidFill>
                <a:latin typeface="Cambria"/>
                <a:cs typeface="Cambria"/>
              </a:rPr>
              <a:t>10</a:t>
            </a:r>
            <a:r>
              <a:rPr sz="2800" spc="20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45" dirty="0">
                <a:solidFill>
                  <a:srgbClr val="37761C"/>
                </a:solidFill>
                <a:latin typeface="Cambria"/>
                <a:cs typeface="Cambria"/>
              </a:rPr>
              <a:t>minute</a:t>
            </a:r>
            <a:r>
              <a:rPr sz="2800" spc="20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175" dirty="0">
                <a:solidFill>
                  <a:srgbClr val="37761C"/>
                </a:solidFill>
                <a:latin typeface="Cambria"/>
                <a:cs typeface="Cambria"/>
              </a:rPr>
              <a:t>break!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355" dirty="0">
                <a:latin typeface="Cambria"/>
                <a:cs typeface="Cambria"/>
              </a:rPr>
              <a:t>4-2: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00" dirty="0">
                <a:latin typeface="Cambria"/>
                <a:cs typeface="Cambria"/>
              </a:rPr>
              <a:t>Dijkstra's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Algorithm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3529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7/13</a:t>
            </a:r>
            <a:r>
              <a:rPr spc="-270" dirty="0"/>
              <a:t> </a:t>
            </a:r>
            <a:r>
              <a:rPr spc="-375" dirty="0"/>
              <a:t>Lecture</a:t>
            </a:r>
            <a:r>
              <a:rPr spc="-270" dirty="0"/>
              <a:t> </a:t>
            </a:r>
            <a:r>
              <a:rPr spc="-330" dirty="0"/>
              <a:t>A</a:t>
            </a:r>
            <a:r>
              <a:rPr spc="-300" dirty="0"/>
              <a:t>g</a:t>
            </a:r>
            <a:r>
              <a:rPr spc="-415" dirty="0"/>
              <a:t>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310576"/>
            <a:ext cx="5763895" cy="301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245" dirty="0">
                <a:latin typeface="Cambria"/>
                <a:cs typeface="Cambria"/>
              </a:rPr>
              <a:t>Announcements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latin typeface="Cambria"/>
                <a:cs typeface="Cambria"/>
              </a:rPr>
              <a:t>Part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4-1: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9" dirty="0">
                <a:latin typeface="Cambria"/>
                <a:cs typeface="Cambria"/>
              </a:rPr>
              <a:t>Graphs</a:t>
            </a:r>
            <a:r>
              <a:rPr sz="2800" spc="35" dirty="0">
                <a:latin typeface="Cambria"/>
                <a:cs typeface="Cambria"/>
              </a:rPr>
              <a:t> </a:t>
            </a:r>
            <a:r>
              <a:rPr sz="2800" spc="225" dirty="0">
                <a:latin typeface="Cambria"/>
                <a:cs typeface="Cambria"/>
              </a:rPr>
              <a:t>and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235" dirty="0">
                <a:latin typeface="Cambria"/>
                <a:cs typeface="Cambria"/>
              </a:rPr>
              <a:t>BFS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-35" dirty="0">
                <a:latin typeface="Cambria"/>
                <a:cs typeface="Cambria"/>
              </a:rPr>
              <a:t>10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245" dirty="0">
                <a:latin typeface="Cambria"/>
                <a:cs typeface="Cambria"/>
              </a:rPr>
              <a:t>minute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break!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2850">
              <a:latin typeface="Cambria"/>
              <a:cs typeface="Cambria"/>
            </a:endParaRPr>
          </a:p>
          <a:p>
            <a:pPr marL="455930" indent="-443865">
              <a:lnSpc>
                <a:spcPct val="100000"/>
              </a:lnSpc>
              <a:buFont typeface="Tahoma"/>
              <a:buChar char="●"/>
              <a:tabLst>
                <a:tab pos="455930" algn="l"/>
                <a:tab pos="456565" algn="l"/>
              </a:tabLst>
            </a:pPr>
            <a:r>
              <a:rPr sz="2800" spc="185" dirty="0">
                <a:solidFill>
                  <a:srgbClr val="37761C"/>
                </a:solidFill>
                <a:latin typeface="Cambria"/>
                <a:cs typeface="Cambria"/>
              </a:rPr>
              <a:t>Part</a:t>
            </a:r>
            <a:r>
              <a:rPr sz="28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355" dirty="0">
                <a:solidFill>
                  <a:srgbClr val="37761C"/>
                </a:solidFill>
                <a:latin typeface="Cambria"/>
                <a:cs typeface="Cambria"/>
              </a:rPr>
              <a:t>4-2:</a:t>
            </a:r>
            <a:r>
              <a:rPr sz="2800" spc="35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00" dirty="0">
                <a:solidFill>
                  <a:srgbClr val="37761C"/>
                </a:solidFill>
                <a:latin typeface="Cambria"/>
                <a:cs typeface="Cambria"/>
              </a:rPr>
              <a:t>Dijkstra's</a:t>
            </a:r>
            <a:r>
              <a:rPr sz="2800" spc="40" dirty="0">
                <a:solidFill>
                  <a:srgbClr val="37761C"/>
                </a:solidFill>
                <a:latin typeface="Cambria"/>
                <a:cs typeface="Cambria"/>
              </a:rPr>
              <a:t> </a:t>
            </a:r>
            <a:r>
              <a:rPr sz="2800" spc="235" dirty="0">
                <a:solidFill>
                  <a:srgbClr val="37761C"/>
                </a:solidFill>
                <a:latin typeface="Cambria"/>
                <a:cs typeface="Cambria"/>
              </a:rPr>
              <a:t>Algorithm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596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This</a:t>
            </a:r>
            <a:r>
              <a:rPr spc="-270" dirty="0"/>
              <a:t> </a:t>
            </a:r>
            <a:r>
              <a:rPr spc="-335" dirty="0"/>
              <a:t>graph</a:t>
            </a:r>
            <a:r>
              <a:rPr spc="-270" dirty="0"/>
              <a:t> </a:t>
            </a:r>
            <a:r>
              <a:rPr spc="-290" dirty="0"/>
              <a:t>has</a:t>
            </a:r>
            <a:r>
              <a:rPr spc="-270" dirty="0"/>
              <a:t> </a:t>
            </a:r>
            <a:r>
              <a:rPr spc="-375" dirty="0"/>
              <a:t>three</a:t>
            </a:r>
            <a:r>
              <a:rPr spc="-275" dirty="0"/>
              <a:t> </a:t>
            </a:r>
            <a:r>
              <a:rPr spc="-390" dirty="0">
                <a:solidFill>
                  <a:srgbClr val="37761C"/>
                </a:solidFill>
              </a:rPr>
              <a:t>connected</a:t>
            </a:r>
            <a:r>
              <a:rPr spc="-270" dirty="0">
                <a:solidFill>
                  <a:srgbClr val="37761C"/>
                </a:solidFill>
              </a:rPr>
              <a:t> </a:t>
            </a:r>
            <a:r>
              <a:rPr spc="-395" dirty="0">
                <a:solidFill>
                  <a:srgbClr val="37761C"/>
                </a:solidFill>
              </a:rPr>
              <a:t>component</a:t>
            </a:r>
            <a:r>
              <a:rPr spc="-295" dirty="0">
                <a:solidFill>
                  <a:srgbClr val="37761C"/>
                </a:solidFill>
              </a:rPr>
              <a:t>s</a:t>
            </a:r>
            <a:r>
              <a:rPr spc="-665" dirty="0"/>
              <a:t>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3550" y="1399850"/>
            <a:ext cx="723900" cy="735965"/>
            <a:chOff x="1553550" y="1399850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600" y="141890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0177" y="1541717"/>
            <a:ext cx="1708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3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9950" y="2852899"/>
            <a:ext cx="723900" cy="735965"/>
            <a:chOff x="629950" y="2852899"/>
            <a:chExt cx="723900" cy="735965"/>
          </a:xfrm>
        </p:grpSpPr>
        <p:sp>
          <p:nvSpPr>
            <p:cNvPr id="8" name="object 8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000" y="28719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6771" y="2994767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29274" y="2986500"/>
            <a:ext cx="723900" cy="735965"/>
            <a:chOff x="2029274" y="2986500"/>
            <a:chExt cx="723900" cy="735965"/>
          </a:xfrm>
        </p:grpSpPr>
        <p:sp>
          <p:nvSpPr>
            <p:cNvPr id="12" name="object 12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8324" y="30055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80485" y="3128367"/>
            <a:ext cx="2216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00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2983" y="1995199"/>
            <a:ext cx="2336800" cy="1378585"/>
            <a:chOff x="972983" y="1995199"/>
            <a:chExt cx="2336800" cy="1378585"/>
          </a:xfrm>
        </p:grpSpPr>
        <p:sp>
          <p:nvSpPr>
            <p:cNvPr id="16" name="object 16"/>
            <p:cNvSpPr/>
            <p:nvPr/>
          </p:nvSpPr>
          <p:spPr>
            <a:xfrm>
              <a:off x="992033" y="20142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4900" y="20142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25507" y="2137067"/>
            <a:ext cx="2451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8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85175" y="1461800"/>
            <a:ext cx="723900" cy="735965"/>
            <a:chOff x="3485175" y="1461800"/>
            <a:chExt cx="723900" cy="735965"/>
          </a:xfrm>
        </p:grpSpPr>
        <p:sp>
          <p:nvSpPr>
            <p:cNvPr id="21" name="object 21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1480850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35725" y="1603667"/>
            <a:ext cx="2228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2175" y="3335249"/>
            <a:ext cx="723900" cy="735965"/>
            <a:chOff x="3362175" y="3335249"/>
            <a:chExt cx="723900" cy="735965"/>
          </a:xfrm>
        </p:grpSpPr>
        <p:sp>
          <p:nvSpPr>
            <p:cNvPr id="25" name="object 25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225" y="33542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05133" y="3477117"/>
            <a:ext cx="2381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29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24125" y="2178349"/>
            <a:ext cx="123189" cy="1176020"/>
          </a:xfrm>
          <a:custGeom>
            <a:avLst/>
            <a:gdLst/>
            <a:ahLst/>
            <a:cxnLst/>
            <a:rect l="l" t="t" r="r" b="b"/>
            <a:pathLst>
              <a:path w="123189" h="1176020">
                <a:moveTo>
                  <a:pt x="122999" y="0"/>
                </a:moveTo>
                <a:lnTo>
                  <a:pt x="0" y="11759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7574" y="921651"/>
            <a:ext cx="2431415" cy="154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100" spc="-190" dirty="0">
                <a:solidFill>
                  <a:srgbClr val="CC0000"/>
                </a:solidFill>
              </a:rPr>
              <a:t>Divide</a:t>
            </a:r>
            <a:r>
              <a:rPr sz="2100" spc="-155" dirty="0">
                <a:solidFill>
                  <a:srgbClr val="CC0000"/>
                </a:solidFill>
              </a:rPr>
              <a:t> </a:t>
            </a:r>
            <a:r>
              <a:rPr sz="2100" spc="-229" dirty="0">
                <a:solidFill>
                  <a:srgbClr val="CC0000"/>
                </a:solidFill>
              </a:rPr>
              <a:t>and</a:t>
            </a:r>
            <a:r>
              <a:rPr sz="2100" spc="-155" dirty="0">
                <a:solidFill>
                  <a:srgbClr val="CC0000"/>
                </a:solidFill>
              </a:rPr>
              <a:t> </a:t>
            </a:r>
            <a:r>
              <a:rPr sz="2100" spc="-195" dirty="0">
                <a:solidFill>
                  <a:srgbClr val="CC0000"/>
                </a:solidFill>
              </a:rPr>
              <a:t>Conquer  </a:t>
            </a:r>
            <a:r>
              <a:rPr sz="2100" spc="-155" dirty="0">
                <a:solidFill>
                  <a:srgbClr val="E69137"/>
                </a:solidFill>
              </a:rPr>
              <a:t>Sorting </a:t>
            </a:r>
            <a:r>
              <a:rPr sz="2100" spc="-215" dirty="0">
                <a:solidFill>
                  <a:srgbClr val="E69137"/>
                </a:solidFill>
              </a:rPr>
              <a:t>&amp;</a:t>
            </a:r>
            <a:r>
              <a:rPr sz="2100" spc="-155" dirty="0">
                <a:solidFill>
                  <a:srgbClr val="E69137"/>
                </a:solidFill>
              </a:rPr>
              <a:t> </a:t>
            </a:r>
            <a:r>
              <a:rPr sz="2100" spc="-220" dirty="0">
                <a:solidFill>
                  <a:srgbClr val="E69137"/>
                </a:solidFill>
              </a:rPr>
              <a:t>Randomiz</a:t>
            </a:r>
            <a:r>
              <a:rPr sz="2100" spc="-229" dirty="0">
                <a:solidFill>
                  <a:srgbClr val="E69137"/>
                </a:solidFill>
              </a:rPr>
              <a:t>a</a:t>
            </a:r>
            <a:r>
              <a:rPr sz="2100" spc="-175" dirty="0">
                <a:solidFill>
                  <a:srgbClr val="E69137"/>
                </a:solidFill>
              </a:rPr>
              <a:t>tion  </a:t>
            </a:r>
            <a:r>
              <a:rPr sz="2100" spc="-210" dirty="0">
                <a:solidFill>
                  <a:srgbClr val="F1C131"/>
                </a:solidFill>
              </a:rPr>
              <a:t>D</a:t>
            </a:r>
            <a:r>
              <a:rPr sz="2100" spc="-195" dirty="0">
                <a:solidFill>
                  <a:srgbClr val="F1C131"/>
                </a:solidFill>
              </a:rPr>
              <a:t>a</a:t>
            </a:r>
            <a:r>
              <a:rPr sz="2100" spc="-200" dirty="0">
                <a:solidFill>
                  <a:srgbClr val="F1C131"/>
                </a:solidFill>
              </a:rPr>
              <a:t>ta</a:t>
            </a:r>
            <a:r>
              <a:rPr sz="2100" spc="-155" dirty="0">
                <a:solidFill>
                  <a:srgbClr val="F1C131"/>
                </a:solidFill>
              </a:rPr>
              <a:t> </a:t>
            </a:r>
            <a:r>
              <a:rPr sz="2100" spc="-165" dirty="0">
                <a:solidFill>
                  <a:srgbClr val="F1C131"/>
                </a:solidFill>
              </a:rPr>
              <a:t>Structures</a:t>
            </a:r>
            <a:endParaRPr sz="2100"/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b="1" spc="-200" dirty="0">
                <a:solidFill>
                  <a:srgbClr val="6AA84F"/>
                </a:solidFill>
                <a:latin typeface="Trebuchet MS"/>
                <a:cs typeface="Trebuchet MS"/>
              </a:rPr>
              <a:t>G</a:t>
            </a:r>
            <a:r>
              <a:rPr sz="2400" b="1" spc="-130" dirty="0">
                <a:solidFill>
                  <a:srgbClr val="6AA84F"/>
                </a:solidFill>
                <a:latin typeface="Trebuchet MS"/>
                <a:cs typeface="Trebuchet MS"/>
              </a:rPr>
              <a:t>r</a:t>
            </a:r>
            <a:r>
              <a:rPr sz="2400" b="1" spc="-175" dirty="0">
                <a:solidFill>
                  <a:srgbClr val="6AA84F"/>
                </a:solidFill>
                <a:latin typeface="Trebuchet MS"/>
                <a:cs typeface="Trebuchet MS"/>
              </a:rPr>
              <a:t>aph</a:t>
            </a:r>
            <a:r>
              <a:rPr sz="2400" b="1" spc="-110" dirty="0">
                <a:solidFill>
                  <a:srgbClr val="6AA84F"/>
                </a:solidFill>
                <a:latin typeface="Trebuchet MS"/>
                <a:cs typeface="Trebuchet MS"/>
              </a:rPr>
              <a:t> </a:t>
            </a:r>
            <a:r>
              <a:rPr sz="2400" b="1" spc="-135" dirty="0">
                <a:solidFill>
                  <a:srgbClr val="6AA84F"/>
                </a:solidFill>
                <a:latin typeface="Trebuchet MS"/>
                <a:cs typeface="Trebuchet MS"/>
              </a:rPr>
              <a:t>Search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7574" y="2446412"/>
            <a:ext cx="2213610" cy="144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100" spc="-210" dirty="0">
                <a:solidFill>
                  <a:srgbClr val="3C78D8"/>
                </a:solidFill>
                <a:latin typeface="Trebuchet MS"/>
                <a:cs typeface="Trebuchet MS"/>
              </a:rPr>
              <a:t>Dynamic</a:t>
            </a:r>
            <a:r>
              <a:rPr sz="2100" spc="-155" dirty="0">
                <a:solidFill>
                  <a:srgbClr val="3C78D8"/>
                </a:solidFill>
                <a:latin typeface="Trebuchet MS"/>
                <a:cs typeface="Trebuchet MS"/>
              </a:rPr>
              <a:t> </a:t>
            </a:r>
            <a:r>
              <a:rPr sz="2100" spc="-185" dirty="0">
                <a:solidFill>
                  <a:srgbClr val="3C78D8"/>
                </a:solidFill>
                <a:latin typeface="Trebuchet MS"/>
                <a:cs typeface="Trebuchet MS"/>
              </a:rPr>
              <a:t>Programming  </a:t>
            </a:r>
            <a:r>
              <a:rPr sz="2100" spc="-245" dirty="0">
                <a:solidFill>
                  <a:srgbClr val="674EA7"/>
                </a:solidFill>
                <a:latin typeface="Trebuchet MS"/>
                <a:cs typeface="Trebuchet MS"/>
              </a:rPr>
              <a:t>Greed</a:t>
            </a:r>
            <a:r>
              <a:rPr sz="2100" spc="-155" dirty="0">
                <a:solidFill>
                  <a:srgbClr val="674EA7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674EA7"/>
                </a:solidFill>
                <a:latin typeface="Trebuchet MS"/>
                <a:cs typeface="Trebuchet MS"/>
              </a:rPr>
              <a:t>&amp;</a:t>
            </a:r>
            <a:r>
              <a:rPr sz="2100" spc="-155" dirty="0">
                <a:solidFill>
                  <a:srgbClr val="674EA7"/>
                </a:solidFill>
                <a:latin typeface="Trebuchet MS"/>
                <a:cs typeface="Trebuchet MS"/>
              </a:rPr>
              <a:t> </a:t>
            </a:r>
            <a:r>
              <a:rPr sz="2100" spc="-200" dirty="0">
                <a:solidFill>
                  <a:srgbClr val="674EA7"/>
                </a:solidFill>
                <a:latin typeface="Trebuchet MS"/>
                <a:cs typeface="Trebuchet MS"/>
              </a:rPr>
              <a:t>Fl</a:t>
            </a:r>
            <a:r>
              <a:rPr sz="2100" spc="-275" dirty="0">
                <a:solidFill>
                  <a:srgbClr val="674EA7"/>
                </a:solidFill>
                <a:latin typeface="Trebuchet MS"/>
                <a:cs typeface="Trebuchet MS"/>
              </a:rPr>
              <a:t>o</a:t>
            </a:r>
            <a:r>
              <a:rPr sz="2100" spc="-330" dirty="0">
                <a:solidFill>
                  <a:srgbClr val="674EA7"/>
                </a:solidFill>
                <a:latin typeface="Trebuchet MS"/>
                <a:cs typeface="Trebuchet MS"/>
              </a:rPr>
              <a:t>w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-165" dirty="0">
                <a:solidFill>
                  <a:srgbClr val="A64D78"/>
                </a:solidFill>
                <a:latin typeface="Trebuchet MS"/>
                <a:cs typeface="Trebuchet MS"/>
              </a:rPr>
              <a:t>Special</a:t>
            </a:r>
            <a:r>
              <a:rPr sz="2100" spc="-155" dirty="0">
                <a:solidFill>
                  <a:srgbClr val="A64D78"/>
                </a:solidFill>
                <a:latin typeface="Trebuchet MS"/>
                <a:cs typeface="Trebuchet MS"/>
              </a:rPr>
              <a:t> </a:t>
            </a:r>
            <a:r>
              <a:rPr sz="2100" spc="-380" dirty="0">
                <a:solidFill>
                  <a:srgbClr val="A64D78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A64D78"/>
                </a:solidFill>
                <a:latin typeface="Trebuchet MS"/>
                <a:cs typeface="Trebuchet MS"/>
              </a:rPr>
              <a:t>opics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25" y="1341350"/>
            <a:ext cx="5829750" cy="2295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9847" y="2632583"/>
            <a:ext cx="5086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i,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j,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Dijkstia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Aie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Oidei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65" y="1445950"/>
            <a:ext cx="5748074" cy="110397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906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330" dirty="0"/>
              <a:t>t</a:t>
            </a:r>
            <a:r>
              <a:rPr spc="-270" dirty="0"/>
              <a:t> </a:t>
            </a:r>
            <a:r>
              <a:rPr spc="-260" dirty="0"/>
              <a:t>if</a:t>
            </a:r>
            <a:r>
              <a:rPr spc="-270" dirty="0"/>
              <a:t> </a:t>
            </a:r>
            <a:r>
              <a:rPr spc="-390" dirty="0"/>
              <a:t>ed</a:t>
            </a:r>
            <a:r>
              <a:rPr spc="-370" dirty="0"/>
              <a:t>g</a:t>
            </a:r>
            <a:r>
              <a:rPr spc="-290" dirty="0"/>
              <a:t>es</a:t>
            </a:r>
            <a:r>
              <a:rPr spc="-270" dirty="0"/>
              <a:t> </a:t>
            </a:r>
            <a:r>
              <a:rPr spc="-400" dirty="0"/>
              <a:t>have</a:t>
            </a:r>
            <a:r>
              <a:rPr spc="-270" dirty="0"/>
              <a:t> </a:t>
            </a:r>
            <a:r>
              <a:rPr spc="-235" dirty="0"/>
              <a:t>weights?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8875" y="2255165"/>
            <a:ext cx="25488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65" dirty="0">
                <a:solidFill>
                  <a:srgbClr val="9900FF"/>
                </a:solidFill>
                <a:latin typeface="Cambria"/>
                <a:cs typeface="Cambria"/>
              </a:rPr>
              <a:t>We'll</a:t>
            </a:r>
            <a:r>
              <a:rPr sz="20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give</a:t>
            </a:r>
            <a:r>
              <a:rPr sz="2000" i="1" spc="1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</a:t>
            </a:r>
            <a:r>
              <a:rPr sz="2000" i="1" spc="1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75" dirty="0">
                <a:solidFill>
                  <a:srgbClr val="9900FF"/>
                </a:solidFill>
                <a:latin typeface="Cambria"/>
                <a:cs typeface="Cambria"/>
              </a:rPr>
              <a:t>vertices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60" dirty="0">
                <a:solidFill>
                  <a:srgbClr val="9900FF"/>
                </a:solidFill>
                <a:latin typeface="Cambria"/>
                <a:cs typeface="Cambria"/>
              </a:rPr>
              <a:t>letters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instead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just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so </a:t>
            </a:r>
            <a:r>
              <a:rPr sz="2000" i="1" spc="-4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there </a:t>
            </a:r>
            <a:r>
              <a:rPr sz="2000" i="1" spc="80" dirty="0">
                <a:solidFill>
                  <a:srgbClr val="9900FF"/>
                </a:solidFill>
                <a:latin typeface="Cambria"/>
                <a:cs typeface="Cambria"/>
              </a:rPr>
              <a:t>aren't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so </a:t>
            </a:r>
            <a:r>
              <a:rPr sz="2000" i="1" spc="170" dirty="0">
                <a:solidFill>
                  <a:srgbClr val="9900FF"/>
                </a:solidFill>
                <a:latin typeface="Cambria"/>
                <a:cs typeface="Cambria"/>
              </a:rPr>
              <a:t>many </a:t>
            </a:r>
            <a:r>
              <a:rPr sz="2000" i="1" spc="-4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numbers ﬂying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around…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9" name="object 9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2" name="object 22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5050" y="2736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05800" y="16878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78925" y="29168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0150" y="3363226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64249" y="42607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8925" y="4605626"/>
            <a:ext cx="154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solidFill>
                  <a:srgbClr val="980000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0491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235" dirty="0"/>
              <a:t>l</a:t>
            </a:r>
            <a:r>
              <a:rPr spc="-455" dirty="0"/>
              <a:t>o</a:t>
            </a:r>
            <a:r>
              <a:rPr spc="-315" dirty="0"/>
              <a:t>west-cost</a:t>
            </a:r>
            <a:r>
              <a:rPr spc="-270" dirty="0"/>
              <a:t> </a:t>
            </a:r>
            <a:r>
              <a:rPr spc="-405" dirty="0"/>
              <a:t>p</a:t>
            </a:r>
            <a:r>
              <a:rPr spc="-409" dirty="0"/>
              <a:t>a</a:t>
            </a:r>
            <a:r>
              <a:rPr spc="-355" dirty="0"/>
              <a:t>th</a:t>
            </a:r>
            <a:r>
              <a:rPr spc="-270" dirty="0"/>
              <a:t> </a:t>
            </a:r>
            <a:r>
              <a:rPr spc="-385" dirty="0"/>
              <a:t>from</a:t>
            </a:r>
            <a:r>
              <a:rPr spc="-270" dirty="0"/>
              <a:t> </a:t>
            </a:r>
            <a:r>
              <a:rPr spc="-310" dirty="0"/>
              <a:t>C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60" dirty="0"/>
              <a:t>D?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1" name="object 21"/>
            <p:cNvSpPr/>
            <p:nvPr/>
          </p:nvSpPr>
          <p:spPr>
            <a:xfrm>
              <a:off x="992033" y="2852453"/>
              <a:ext cx="1399540" cy="991235"/>
            </a:xfrm>
            <a:custGeom>
              <a:avLst/>
              <a:gdLst/>
              <a:ahLst/>
              <a:cxnLst/>
              <a:rect l="l" t="t" r="r" b="b"/>
              <a:pathLst>
                <a:path w="1399539" h="99123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991235">
                  <a:moveTo>
                    <a:pt x="680999" y="0"/>
                  </a:moveTo>
                  <a:lnTo>
                    <a:pt x="0" y="8576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4924" y="4058999"/>
              <a:ext cx="713740" cy="133985"/>
            </a:xfrm>
            <a:custGeom>
              <a:avLst/>
              <a:gdLst/>
              <a:ahLst/>
              <a:cxnLst/>
              <a:rect l="l" t="t" r="r" b="b"/>
              <a:pathLst>
                <a:path w="713739" h="133985">
                  <a:moveTo>
                    <a:pt x="713399" y="133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5050" y="2736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05800" y="16878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78925" y="29168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0150" y="3363226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64249" y="42607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8925" y="4605626"/>
            <a:ext cx="154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solidFill>
                  <a:srgbClr val="980000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75900" y="1971214"/>
            <a:ext cx="26282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55" dirty="0">
                <a:solidFill>
                  <a:srgbClr val="9900FF"/>
                </a:solidFill>
                <a:latin typeface="Cambria"/>
                <a:cs typeface="Cambria"/>
              </a:rPr>
              <a:t>It's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not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necessarily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5" dirty="0">
                <a:solidFill>
                  <a:srgbClr val="9900FF"/>
                </a:solidFill>
                <a:latin typeface="Cambria"/>
                <a:cs typeface="Cambria"/>
              </a:rPr>
              <a:t>path </a:t>
            </a:r>
            <a:r>
              <a:rPr sz="2000" i="1" spc="125" dirty="0">
                <a:solidFill>
                  <a:srgbClr val="9900FF"/>
                </a:solidFill>
                <a:latin typeface="Cambria"/>
                <a:cs typeface="Cambria"/>
              </a:rPr>
              <a:t>with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fewest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steps…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70491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Wh</a:t>
            </a:r>
            <a:r>
              <a:rPr spc="-360" dirty="0"/>
              <a:t>a</a:t>
            </a:r>
            <a:r>
              <a:rPr spc="-190" dirty="0"/>
              <a:t>t's</a:t>
            </a:r>
            <a:r>
              <a:rPr spc="-270" dirty="0"/>
              <a:t> </a:t>
            </a:r>
            <a:r>
              <a:rPr spc="-390" dirty="0"/>
              <a:t>the</a:t>
            </a:r>
            <a:r>
              <a:rPr spc="-270" dirty="0"/>
              <a:t> </a:t>
            </a:r>
            <a:r>
              <a:rPr spc="-235" dirty="0"/>
              <a:t>l</a:t>
            </a:r>
            <a:r>
              <a:rPr spc="-455" dirty="0"/>
              <a:t>o</a:t>
            </a:r>
            <a:r>
              <a:rPr spc="-315" dirty="0"/>
              <a:t>west-cost</a:t>
            </a:r>
            <a:r>
              <a:rPr spc="-270" dirty="0"/>
              <a:t> </a:t>
            </a:r>
            <a:r>
              <a:rPr spc="-405" dirty="0"/>
              <a:t>p</a:t>
            </a:r>
            <a:r>
              <a:rPr spc="-409" dirty="0"/>
              <a:t>a</a:t>
            </a:r>
            <a:r>
              <a:rPr spc="-355" dirty="0"/>
              <a:t>th</a:t>
            </a:r>
            <a:r>
              <a:rPr spc="-270" dirty="0"/>
              <a:t> </a:t>
            </a:r>
            <a:r>
              <a:rPr spc="-385" dirty="0"/>
              <a:t>from</a:t>
            </a:r>
            <a:r>
              <a:rPr spc="-270" dirty="0"/>
              <a:t> </a:t>
            </a:r>
            <a:r>
              <a:rPr spc="-310" dirty="0"/>
              <a:t>C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60" dirty="0"/>
              <a:t>D?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1" name="object 21"/>
            <p:cNvSpPr/>
            <p:nvPr/>
          </p:nvSpPr>
          <p:spPr>
            <a:xfrm>
              <a:off x="2157966" y="2852453"/>
              <a:ext cx="233679" cy="991235"/>
            </a:xfrm>
            <a:custGeom>
              <a:avLst/>
              <a:gdLst/>
              <a:ahLst/>
              <a:cxnLst/>
              <a:rect l="l" t="t" r="r" b="b"/>
              <a:pathLst>
                <a:path w="233680" h="991235">
                  <a:moveTo>
                    <a:pt x="0" y="0"/>
                  </a:moveTo>
                  <a:lnTo>
                    <a:pt x="233399" y="9911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2033" y="2852453"/>
              <a:ext cx="681355" cy="857885"/>
            </a:xfrm>
            <a:custGeom>
              <a:avLst/>
              <a:gdLst/>
              <a:ahLst/>
              <a:cxnLst/>
              <a:rect l="l" t="t" r="r" b="b"/>
              <a:pathLst>
                <a:path w="681355" h="857885">
                  <a:moveTo>
                    <a:pt x="680999" y="0"/>
                  </a:moveTo>
                  <a:lnTo>
                    <a:pt x="0" y="8576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924" y="4058999"/>
              <a:ext cx="713740" cy="133985"/>
            </a:xfrm>
            <a:custGeom>
              <a:avLst/>
              <a:gdLst/>
              <a:ahLst/>
              <a:cxnLst/>
              <a:rect l="l" t="t" r="r" b="b"/>
              <a:pathLst>
                <a:path w="713739" h="133985">
                  <a:moveTo>
                    <a:pt x="713399" y="1334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8" name="object 28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14575" y="2997499"/>
            <a:ext cx="1252220" cy="1563370"/>
            <a:chOff x="2614575" y="2997499"/>
            <a:chExt cx="1252220" cy="1563370"/>
          </a:xfrm>
        </p:grpSpPr>
        <p:sp>
          <p:nvSpPr>
            <p:cNvPr id="32" name="object 32"/>
            <p:cNvSpPr/>
            <p:nvPr/>
          </p:nvSpPr>
          <p:spPr>
            <a:xfrm>
              <a:off x="3724125" y="3016549"/>
              <a:ext cx="123189" cy="1176020"/>
            </a:xfrm>
            <a:custGeom>
              <a:avLst/>
              <a:gdLst/>
              <a:ahLst/>
              <a:cxnLst/>
              <a:rect l="l" t="t" r="r" b="b"/>
              <a:pathLst>
                <a:path w="123189" h="1176020">
                  <a:moveTo>
                    <a:pt x="122999" y="0"/>
                  </a:moveTo>
                  <a:lnTo>
                    <a:pt x="0" y="1175999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33625" y="4439249"/>
              <a:ext cx="748030" cy="102235"/>
            </a:xfrm>
            <a:custGeom>
              <a:avLst/>
              <a:gdLst/>
              <a:ahLst/>
              <a:cxnLst/>
              <a:rect l="l" t="t" r="r" b="b"/>
              <a:pathLst>
                <a:path w="748029" h="102235">
                  <a:moveTo>
                    <a:pt x="747599" y="10199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65050" y="2736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05800" y="16878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8925" y="29168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20150" y="3363226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64249" y="42607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78925" y="4605626"/>
            <a:ext cx="154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solidFill>
                  <a:srgbClr val="980000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375900" y="1971214"/>
            <a:ext cx="26282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55" dirty="0">
                <a:solidFill>
                  <a:srgbClr val="9900FF"/>
                </a:solidFill>
                <a:latin typeface="Cambria"/>
                <a:cs typeface="Cambria"/>
              </a:rPr>
              <a:t>It's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5" dirty="0">
                <a:solidFill>
                  <a:srgbClr val="9900FF"/>
                </a:solidFill>
                <a:latin typeface="Cambria"/>
                <a:cs typeface="Cambria"/>
              </a:rPr>
              <a:t>not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necessarily</a:t>
            </a:r>
            <a:r>
              <a:rPr sz="2000" i="1" spc="30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5" dirty="0">
                <a:solidFill>
                  <a:srgbClr val="9900FF"/>
                </a:solidFill>
                <a:latin typeface="Cambria"/>
                <a:cs typeface="Cambria"/>
              </a:rPr>
              <a:t>path </a:t>
            </a:r>
            <a:r>
              <a:rPr sz="2000" i="1" spc="125" dirty="0">
                <a:solidFill>
                  <a:srgbClr val="9900FF"/>
                </a:solidFill>
                <a:latin typeface="Cambria"/>
                <a:cs typeface="Cambria"/>
              </a:rPr>
              <a:t>with </a:t>
            </a:r>
            <a:r>
              <a:rPr sz="2000" i="1" spc="100" dirty="0">
                <a:solidFill>
                  <a:srgbClr val="9900FF"/>
                </a:solidFill>
                <a:latin typeface="Cambria"/>
                <a:cs typeface="Cambria"/>
              </a:rPr>
              <a:t>the </a:t>
            </a:r>
            <a:r>
              <a:rPr sz="2000" i="1" spc="110" dirty="0">
                <a:solidFill>
                  <a:srgbClr val="9900FF"/>
                </a:solidFill>
                <a:latin typeface="Cambria"/>
                <a:cs typeface="Cambria"/>
              </a:rPr>
              <a:t>fewest </a:t>
            </a:r>
            <a:r>
              <a:rPr sz="2000" i="1" spc="114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steps…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75900" y="3190415"/>
            <a:ext cx="28486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…this </a:t>
            </a:r>
            <a:r>
              <a:rPr sz="2000" i="1" spc="95" dirty="0">
                <a:solidFill>
                  <a:srgbClr val="9900FF"/>
                </a:solidFill>
                <a:latin typeface="Cambria"/>
                <a:cs typeface="Cambria"/>
              </a:rPr>
              <a:t>path </a:t>
            </a:r>
            <a:r>
              <a:rPr sz="2000" i="1" spc="125" dirty="0">
                <a:solidFill>
                  <a:srgbClr val="9900FF"/>
                </a:solidFill>
                <a:latin typeface="Cambria"/>
                <a:cs typeface="Cambria"/>
              </a:rPr>
              <a:t>with </a:t>
            </a:r>
            <a:r>
              <a:rPr sz="2000" i="1" spc="130" dirty="0">
                <a:solidFill>
                  <a:srgbClr val="9900FF"/>
                </a:solidFill>
                <a:latin typeface="Cambria"/>
                <a:cs typeface="Cambria"/>
              </a:rPr>
              <a:t>more </a:t>
            </a:r>
            <a:r>
              <a:rPr sz="2000" i="1" spc="13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0" dirty="0">
                <a:solidFill>
                  <a:srgbClr val="9900FF"/>
                </a:solidFill>
                <a:latin typeface="Cambria"/>
                <a:cs typeface="Cambria"/>
              </a:rPr>
              <a:t>steps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5" dirty="0">
                <a:solidFill>
                  <a:srgbClr val="9900FF"/>
                </a:solidFill>
                <a:latin typeface="Cambria"/>
                <a:cs typeface="Cambria"/>
              </a:rPr>
              <a:t>is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80" dirty="0">
                <a:solidFill>
                  <a:srgbClr val="9900FF"/>
                </a:solidFill>
                <a:latin typeface="Cambria"/>
                <a:cs typeface="Cambria"/>
              </a:rPr>
              <a:t>actually</a:t>
            </a:r>
            <a:r>
              <a:rPr sz="2000" i="1" spc="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cheaper </a:t>
            </a:r>
            <a:r>
              <a:rPr sz="2000" i="1" spc="-425" dirty="0">
                <a:solidFill>
                  <a:srgbClr val="9900FF"/>
                </a:solidFill>
                <a:latin typeface="Cambria"/>
                <a:cs typeface="Cambria"/>
              </a:rPr>
              <a:t> </a:t>
            </a:r>
            <a:r>
              <a:rPr sz="2000" i="1" spc="90" dirty="0">
                <a:solidFill>
                  <a:srgbClr val="9900FF"/>
                </a:solidFill>
                <a:latin typeface="Cambria"/>
                <a:cs typeface="Cambria"/>
              </a:rPr>
              <a:t>overall!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7028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Can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80" dirty="0"/>
              <a:t>adapt</a:t>
            </a:r>
            <a:r>
              <a:rPr spc="-270" dirty="0"/>
              <a:t> </a:t>
            </a:r>
            <a:r>
              <a:rPr spc="-229" dirty="0"/>
              <a:t>BFS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-220" dirty="0"/>
              <a:t>work?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1" name="object 21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6" name="object 26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5050" y="2736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5800" y="16878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78925" y="29168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0150" y="3363226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4249" y="42607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78925" y="4605626"/>
            <a:ext cx="154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solidFill>
                  <a:srgbClr val="980000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47028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Can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80" dirty="0"/>
              <a:t>adapt</a:t>
            </a:r>
            <a:r>
              <a:rPr spc="-270" dirty="0"/>
              <a:t> </a:t>
            </a:r>
            <a:r>
              <a:rPr spc="-229" dirty="0"/>
              <a:t>BFS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-22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900" y="2096590"/>
            <a:ext cx="27686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Cambria"/>
                <a:cs typeface="Cambria"/>
              </a:rPr>
              <a:t>When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the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weights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are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14" dirty="0">
                <a:latin typeface="Cambria"/>
                <a:cs typeface="Cambria"/>
              </a:rPr>
              <a:t>very </a:t>
            </a:r>
            <a:r>
              <a:rPr sz="2000" spc="170" dirty="0">
                <a:latin typeface="Cambria"/>
                <a:cs typeface="Cambria"/>
              </a:rPr>
              <a:t>small </a:t>
            </a:r>
            <a:r>
              <a:rPr sz="2000" spc="130" dirty="0">
                <a:latin typeface="Cambria"/>
                <a:cs typeface="Cambria"/>
              </a:rPr>
              <a:t>positive </a:t>
            </a:r>
            <a:r>
              <a:rPr sz="2000" spc="135" dirty="0">
                <a:latin typeface="Cambria"/>
                <a:cs typeface="Cambria"/>
              </a:rPr>
              <a:t> </a:t>
            </a:r>
            <a:r>
              <a:rPr sz="2000" spc="155" dirty="0">
                <a:latin typeface="Cambria"/>
                <a:cs typeface="Cambria"/>
              </a:rPr>
              <a:t>integers, one hacky </a:t>
            </a:r>
            <a:r>
              <a:rPr sz="2000" spc="160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solution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is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to</a:t>
            </a:r>
            <a:r>
              <a:rPr sz="2000" spc="1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add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150" dirty="0">
                <a:latin typeface="Cambria"/>
                <a:cs typeface="Cambria"/>
              </a:rPr>
              <a:t>fake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nodes!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9" name="object 9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2" name="object 22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5050" y="27368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05800" y="16878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78925" y="2916826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0150" y="3363226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64249" y="426070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78925" y="4605626"/>
            <a:ext cx="1549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solidFill>
                  <a:srgbClr val="980000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62661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Can</a:t>
            </a:r>
            <a:r>
              <a:rPr spc="-270" dirty="0"/>
              <a:t> </a:t>
            </a:r>
            <a:r>
              <a:rPr spc="-520" dirty="0"/>
              <a:t>we</a:t>
            </a:r>
            <a:r>
              <a:rPr spc="-270" dirty="0"/>
              <a:t> </a:t>
            </a:r>
            <a:r>
              <a:rPr spc="-380" dirty="0"/>
              <a:t>adapt</a:t>
            </a:r>
            <a:r>
              <a:rPr spc="-270" dirty="0"/>
              <a:t> </a:t>
            </a:r>
            <a:r>
              <a:rPr spc="-229" dirty="0"/>
              <a:t>BFS</a:t>
            </a:r>
            <a:r>
              <a:rPr spc="-270" dirty="0"/>
              <a:t> </a:t>
            </a:r>
            <a:r>
              <a:rPr spc="-375" dirty="0"/>
              <a:t>to</a:t>
            </a:r>
            <a:r>
              <a:rPr spc="-270" dirty="0"/>
              <a:t> </a:t>
            </a:r>
            <a:r>
              <a:rPr spc="-220" dirty="0"/>
              <a:t>work?</a:t>
            </a:r>
            <a:r>
              <a:rPr spc="-270" dirty="0"/>
              <a:t> </a:t>
            </a:r>
            <a:r>
              <a:rPr spc="-335" dirty="0"/>
              <a:t>Kind</a:t>
            </a:r>
            <a:r>
              <a:rPr spc="-270" dirty="0"/>
              <a:t> </a:t>
            </a:r>
            <a:r>
              <a:rPr spc="-465" dirty="0"/>
              <a:t>of…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5900" y="1546814"/>
            <a:ext cx="2663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Cambria"/>
                <a:cs typeface="Cambria"/>
              </a:rPr>
              <a:t>Now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30" dirty="0">
                <a:latin typeface="Cambria"/>
                <a:cs typeface="Cambria"/>
              </a:rPr>
              <a:t>our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65" dirty="0">
                <a:latin typeface="Cambria"/>
                <a:cs typeface="Cambria"/>
              </a:rPr>
              <a:t>BFS</a:t>
            </a:r>
            <a:r>
              <a:rPr sz="2000" spc="15" dirty="0">
                <a:latin typeface="Cambria"/>
                <a:cs typeface="Cambria"/>
              </a:rPr>
              <a:t> </a:t>
            </a:r>
            <a:r>
              <a:rPr sz="2000" spc="175" dirty="0">
                <a:latin typeface="Cambria"/>
                <a:cs typeface="Cambria"/>
              </a:rPr>
              <a:t>method </a:t>
            </a:r>
            <a:r>
              <a:rPr sz="2000" spc="-425" dirty="0">
                <a:latin typeface="Cambria"/>
                <a:cs typeface="Cambria"/>
              </a:rPr>
              <a:t> </a:t>
            </a:r>
            <a:r>
              <a:rPr sz="2000" spc="145" dirty="0">
                <a:latin typeface="Cambria"/>
                <a:cs typeface="Cambria"/>
              </a:rPr>
              <a:t>for </a:t>
            </a:r>
            <a:r>
              <a:rPr sz="2000" spc="195" dirty="0">
                <a:latin typeface="Cambria"/>
                <a:cs typeface="Cambria"/>
              </a:rPr>
              <a:t>ﬁnding </a:t>
            </a:r>
            <a:r>
              <a:rPr sz="2000" spc="140" dirty="0">
                <a:latin typeface="Cambria"/>
                <a:cs typeface="Cambria"/>
              </a:rPr>
              <a:t>shortest </a:t>
            </a:r>
            <a:r>
              <a:rPr sz="2000" spc="145" dirty="0">
                <a:latin typeface="Cambria"/>
                <a:cs typeface="Cambria"/>
              </a:rPr>
              <a:t> </a:t>
            </a:r>
            <a:r>
              <a:rPr sz="2000" spc="140" dirty="0">
                <a:latin typeface="Cambria"/>
                <a:cs typeface="Cambria"/>
              </a:rPr>
              <a:t>distances</a:t>
            </a:r>
            <a:r>
              <a:rPr sz="2000" spc="20" dirty="0">
                <a:latin typeface="Cambria"/>
                <a:cs typeface="Cambria"/>
              </a:rPr>
              <a:t> </a:t>
            </a:r>
            <a:r>
              <a:rPr sz="2000" spc="135" dirty="0">
                <a:latin typeface="Cambria"/>
                <a:cs typeface="Cambria"/>
              </a:rPr>
              <a:t>works!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950" y="1889299"/>
            <a:ext cx="3579495" cy="3020060"/>
            <a:chOff x="629950" y="1889299"/>
            <a:chExt cx="3579495" cy="3020060"/>
          </a:xfrm>
        </p:grpSpPr>
        <p:sp>
          <p:nvSpPr>
            <p:cNvPr id="9" name="object 9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950" y="2238049"/>
              <a:ext cx="3579125" cy="26709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6875" y="2948400"/>
            <a:ext cx="3663450" cy="20352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250" y="315404"/>
            <a:ext cx="2757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…but</a:t>
            </a:r>
            <a:r>
              <a:rPr spc="-270" dirty="0"/>
              <a:t> </a:t>
            </a:r>
            <a:r>
              <a:rPr spc="-380" dirty="0"/>
              <a:t>not</a:t>
            </a:r>
            <a:r>
              <a:rPr spc="-270" dirty="0"/>
              <a:t> </a:t>
            </a:r>
            <a:r>
              <a:rPr spc="-345" dirty="0"/>
              <a:t>always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475" y="1540549"/>
            <a:ext cx="723900" cy="735965"/>
            <a:chOff x="2645475" y="1540549"/>
            <a:chExt cx="723900" cy="735965"/>
          </a:xfrm>
        </p:grpSpPr>
        <p:sp>
          <p:nvSpPr>
            <p:cNvPr id="4" name="object 4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4525" y="15595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92559" y="1682417"/>
            <a:ext cx="2298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10" dirty="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3550" y="1889299"/>
            <a:ext cx="1947545" cy="2425065"/>
            <a:chOff x="1553550" y="1889299"/>
            <a:chExt cx="1947545" cy="2425065"/>
          </a:xfrm>
        </p:grpSpPr>
        <p:sp>
          <p:nvSpPr>
            <p:cNvPr id="8" name="object 8"/>
            <p:cNvSpPr/>
            <p:nvPr/>
          </p:nvSpPr>
          <p:spPr>
            <a:xfrm>
              <a:off x="2157825" y="1908349"/>
              <a:ext cx="1323975" cy="2386965"/>
            </a:xfrm>
            <a:custGeom>
              <a:avLst/>
              <a:gdLst/>
              <a:ahLst/>
              <a:cxnLst/>
              <a:rect l="l" t="t" r="r" b="b"/>
              <a:pathLst>
                <a:path w="1323975" h="2386965">
                  <a:moveTo>
                    <a:pt x="506699" y="0"/>
                  </a:moveTo>
                  <a:lnTo>
                    <a:pt x="0" y="450899"/>
                  </a:lnTo>
                </a:path>
                <a:path w="1323975" h="2386965">
                  <a:moveTo>
                    <a:pt x="849599" y="348749"/>
                  </a:moveTo>
                  <a:lnTo>
                    <a:pt x="1323899" y="238634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2600" y="22570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8585" y="2379917"/>
            <a:ext cx="2540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9950" y="3691099"/>
            <a:ext cx="723900" cy="735965"/>
            <a:chOff x="629950" y="3691099"/>
            <a:chExt cx="723900" cy="735965"/>
          </a:xfrm>
        </p:grpSpPr>
        <p:sp>
          <p:nvSpPr>
            <p:cNvPr id="13" name="object 13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F1C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000" y="37101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71422" y="3832967"/>
            <a:ext cx="2413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29274" y="3824699"/>
            <a:ext cx="723900" cy="735965"/>
            <a:chOff x="2029274" y="3824699"/>
            <a:chExt cx="723900" cy="735965"/>
          </a:xfrm>
        </p:grpSpPr>
        <p:sp>
          <p:nvSpPr>
            <p:cNvPr id="17" name="object 17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48324" y="38437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29" y="37936"/>
                  </a:lnTo>
                  <a:lnTo>
                    <a:pt x="544187" y="66408"/>
                  </a:lnTo>
                  <a:lnTo>
                    <a:pt x="585366" y="102146"/>
                  </a:lnTo>
                  <a:lnTo>
                    <a:pt x="615134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71077" y="3966567"/>
            <a:ext cx="2406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2983" y="2299999"/>
            <a:ext cx="3236595" cy="1911985"/>
            <a:chOff x="972983" y="2299999"/>
            <a:chExt cx="3236595" cy="1911985"/>
          </a:xfrm>
        </p:grpSpPr>
        <p:sp>
          <p:nvSpPr>
            <p:cNvPr id="21" name="object 21"/>
            <p:cNvSpPr/>
            <p:nvPr/>
          </p:nvSpPr>
          <p:spPr>
            <a:xfrm>
              <a:off x="992033" y="2852453"/>
              <a:ext cx="1399540" cy="1340485"/>
            </a:xfrm>
            <a:custGeom>
              <a:avLst/>
              <a:gdLst/>
              <a:ahLst/>
              <a:cxnLst/>
              <a:rect l="l" t="t" r="r" b="b"/>
              <a:pathLst>
                <a:path w="1399539" h="1340485">
                  <a:moveTo>
                    <a:pt x="1165933" y="0"/>
                  </a:moveTo>
                  <a:lnTo>
                    <a:pt x="1399333" y="991199"/>
                  </a:lnTo>
                </a:path>
                <a:path w="1399539" h="1340485">
                  <a:moveTo>
                    <a:pt x="680999" y="0"/>
                  </a:moveTo>
                  <a:lnTo>
                    <a:pt x="0" y="857699"/>
                  </a:lnTo>
                </a:path>
                <a:path w="1399539" h="1340485">
                  <a:moveTo>
                    <a:pt x="1056291" y="1340046"/>
                  </a:moveTo>
                  <a:lnTo>
                    <a:pt x="342891" y="1206546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4225" y="231904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721366" y="2441867"/>
            <a:ext cx="2520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90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62175" y="4173449"/>
            <a:ext cx="723900" cy="735965"/>
            <a:chOff x="3362175" y="4173449"/>
            <a:chExt cx="723900" cy="735965"/>
          </a:xfrm>
        </p:grpSpPr>
        <p:sp>
          <p:nvSpPr>
            <p:cNvPr id="26" name="object 26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342899" y="697499"/>
                  </a:move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81225" y="4192499"/>
              <a:ext cx="685800" cy="697865"/>
            </a:xfrm>
            <a:custGeom>
              <a:avLst/>
              <a:gdLst/>
              <a:ahLst/>
              <a:cxnLst/>
              <a:rect l="l" t="t" r="r" b="b"/>
              <a:pathLst>
                <a:path w="685800" h="697864">
                  <a:moveTo>
                    <a:pt x="0" y="348749"/>
                  </a:moveTo>
                  <a:lnTo>
                    <a:pt x="3130" y="301426"/>
                  </a:lnTo>
                  <a:lnTo>
                    <a:pt x="12248" y="256038"/>
                  </a:lnTo>
                  <a:lnTo>
                    <a:pt x="26946" y="213000"/>
                  </a:lnTo>
                  <a:lnTo>
                    <a:pt x="46815" y="172729"/>
                  </a:lnTo>
                  <a:lnTo>
                    <a:pt x="71447" y="135639"/>
                  </a:lnTo>
                  <a:lnTo>
                    <a:pt x="100433" y="102146"/>
                  </a:lnTo>
                  <a:lnTo>
                    <a:pt x="133364" y="72666"/>
                  </a:lnTo>
                  <a:lnTo>
                    <a:pt x="169831" y="47614"/>
                  </a:lnTo>
                  <a:lnTo>
                    <a:pt x="209427" y="27406"/>
                  </a:lnTo>
                  <a:lnTo>
                    <a:pt x="251743" y="12457"/>
                  </a:lnTo>
                  <a:lnTo>
                    <a:pt x="296370" y="3183"/>
                  </a:lnTo>
                  <a:lnTo>
                    <a:pt x="342899" y="0"/>
                  </a:lnTo>
                  <a:lnTo>
                    <a:pt x="396865" y="4344"/>
                  </a:lnTo>
                  <a:lnTo>
                    <a:pt x="449015" y="17119"/>
                  </a:lnTo>
                  <a:lnTo>
                    <a:pt x="498430" y="37936"/>
                  </a:lnTo>
                  <a:lnTo>
                    <a:pt x="544187" y="66408"/>
                  </a:lnTo>
                  <a:lnTo>
                    <a:pt x="585367" y="102146"/>
                  </a:lnTo>
                  <a:lnTo>
                    <a:pt x="615135" y="136699"/>
                  </a:lnTo>
                  <a:lnTo>
                    <a:pt x="639985" y="174594"/>
                  </a:lnTo>
                  <a:lnTo>
                    <a:pt x="659698" y="215289"/>
                  </a:lnTo>
                  <a:lnTo>
                    <a:pt x="674052" y="258241"/>
                  </a:lnTo>
                  <a:lnTo>
                    <a:pt x="682826" y="302908"/>
                  </a:lnTo>
                  <a:lnTo>
                    <a:pt x="685799" y="348749"/>
                  </a:lnTo>
                  <a:lnTo>
                    <a:pt x="682669" y="396073"/>
                  </a:lnTo>
                  <a:lnTo>
                    <a:pt x="673551" y="441461"/>
                  </a:lnTo>
                  <a:lnTo>
                    <a:pt x="658853" y="484499"/>
                  </a:lnTo>
                  <a:lnTo>
                    <a:pt x="638984" y="524770"/>
                  </a:lnTo>
                  <a:lnTo>
                    <a:pt x="614352" y="561860"/>
                  </a:lnTo>
                  <a:lnTo>
                    <a:pt x="585366" y="595353"/>
                  </a:lnTo>
                  <a:lnTo>
                    <a:pt x="552435" y="624833"/>
                  </a:lnTo>
                  <a:lnTo>
                    <a:pt x="515968" y="649885"/>
                  </a:lnTo>
                  <a:lnTo>
                    <a:pt x="476372" y="670093"/>
                  </a:lnTo>
                  <a:lnTo>
                    <a:pt x="434056" y="685042"/>
                  </a:lnTo>
                  <a:lnTo>
                    <a:pt x="389429" y="694316"/>
                  </a:lnTo>
                  <a:lnTo>
                    <a:pt x="342899" y="697499"/>
                  </a:lnTo>
                  <a:lnTo>
                    <a:pt x="296370" y="694316"/>
                  </a:lnTo>
                  <a:lnTo>
                    <a:pt x="251743" y="685042"/>
                  </a:lnTo>
                  <a:lnTo>
                    <a:pt x="209427" y="670093"/>
                  </a:lnTo>
                  <a:lnTo>
                    <a:pt x="169831" y="649885"/>
                  </a:lnTo>
                  <a:lnTo>
                    <a:pt x="133364" y="624833"/>
                  </a:lnTo>
                  <a:lnTo>
                    <a:pt x="100433" y="595353"/>
                  </a:lnTo>
                  <a:lnTo>
                    <a:pt x="71447" y="561860"/>
                  </a:lnTo>
                  <a:lnTo>
                    <a:pt x="46815" y="524770"/>
                  </a:lnTo>
                  <a:lnTo>
                    <a:pt x="26946" y="484499"/>
                  </a:lnTo>
                  <a:lnTo>
                    <a:pt x="12248" y="441461"/>
                  </a:lnTo>
                  <a:lnTo>
                    <a:pt x="3130" y="396073"/>
                  </a:lnTo>
                  <a:lnTo>
                    <a:pt x="0" y="348749"/>
                  </a:lnTo>
                  <a:close/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86317" y="4315317"/>
            <a:ext cx="2762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5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33625" y="3016549"/>
            <a:ext cx="1214120" cy="1525270"/>
          </a:xfrm>
          <a:custGeom>
            <a:avLst/>
            <a:gdLst/>
            <a:ahLst/>
            <a:cxnLst/>
            <a:rect l="l" t="t" r="r" b="b"/>
            <a:pathLst>
              <a:path w="1214120" h="1525270">
                <a:moveTo>
                  <a:pt x="1213499" y="0"/>
                </a:moveTo>
                <a:lnTo>
                  <a:pt x="1090499" y="1175999"/>
                </a:lnTo>
              </a:path>
              <a:path w="1214120" h="1525270">
                <a:moveTo>
                  <a:pt x="747599" y="1524699"/>
                </a:moveTo>
                <a:lnTo>
                  <a:pt x="0" y="1422699"/>
                </a:lnTo>
              </a:path>
            </a:pathLst>
          </a:custGeom>
          <a:ln w="380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6875" y="2759864"/>
            <a:ext cx="11544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40" dirty="0">
                <a:solidFill>
                  <a:srgbClr val="980000"/>
                </a:solidFill>
                <a:latin typeface="Arial"/>
                <a:cs typeface="Arial"/>
              </a:rPr>
              <a:t>999999999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21349" y="1652113"/>
            <a:ext cx="2959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114" dirty="0">
                <a:solidFill>
                  <a:srgbClr val="980000"/>
                </a:solidFill>
                <a:latin typeface="Arial"/>
                <a:cs typeface="Arial"/>
              </a:rPr>
              <a:t>43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67429" y="2951064"/>
            <a:ext cx="5594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" dirty="0">
                <a:solidFill>
                  <a:srgbClr val="980000"/>
                </a:solidFill>
                <a:latin typeface="Arial"/>
                <a:cs typeface="Arial"/>
              </a:rPr>
              <a:t>1.234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0150" y="3363228"/>
            <a:ext cx="1010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35" dirty="0">
                <a:solidFill>
                  <a:srgbClr val="980000"/>
                </a:solidFill>
                <a:latin typeface="Arial"/>
                <a:cs typeface="Arial"/>
              </a:rPr>
              <a:t>0</a:t>
            </a:r>
            <a:r>
              <a:rPr sz="1700" b="1" spc="-140" dirty="0">
                <a:solidFill>
                  <a:srgbClr val="980000"/>
                </a:solidFill>
                <a:latin typeface="Arial"/>
                <a:cs typeface="Arial"/>
              </a:rPr>
              <a:t>.</a:t>
            </a:r>
            <a:r>
              <a:rPr sz="1700" b="1" spc="35" dirty="0">
                <a:solidFill>
                  <a:srgbClr val="980000"/>
                </a:solidFill>
                <a:latin typeface="Arial"/>
                <a:cs typeface="Arial"/>
              </a:rPr>
              <a:t>00000</a:t>
            </a:r>
            <a:r>
              <a:rPr sz="1700" b="1" spc="-35" dirty="0">
                <a:solidFill>
                  <a:srgbClr val="980000"/>
                </a:solidFill>
                <a:latin typeface="Arial"/>
                <a:cs typeface="Arial"/>
              </a:rPr>
              <a:t>0</a:t>
            </a: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4249" y="4260701"/>
            <a:ext cx="1104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80" dirty="0">
                <a:solidFill>
                  <a:srgbClr val="980000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78925" y="4584039"/>
            <a:ext cx="2616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solidFill>
                  <a:srgbClr val="980000"/>
                </a:solidFill>
                <a:latin typeface="Arial"/>
                <a:cs typeface="Arial"/>
              </a:rPr>
              <a:t>77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60700" y="3206251"/>
            <a:ext cx="152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50" dirty="0">
                <a:solidFill>
                  <a:srgbClr val="980000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5681" y="2948400"/>
            <a:ext cx="3602974" cy="20352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996" y="152400"/>
            <a:ext cx="6424928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448359"/>
            <a:ext cx="6576874" cy="45427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5219</Words>
  <Application>Microsoft Macintosh PowerPoint</Application>
  <PresentationFormat>On-screen Show (16:9)</PresentationFormat>
  <Paragraphs>1055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Arial</vt:lpstr>
      <vt:lpstr>Calibri</vt:lpstr>
      <vt:lpstr>Cambria</vt:lpstr>
      <vt:lpstr>Comic Sans MS</vt:lpstr>
      <vt:lpstr>Microsoft Sans Serif</vt:lpstr>
      <vt:lpstr>Tahoma</vt:lpstr>
      <vt:lpstr>Times New Roman</vt:lpstr>
      <vt:lpstr>Trebuchet MS</vt:lpstr>
      <vt:lpstr>Office Theme</vt:lpstr>
      <vt:lpstr>7/13 Lecture Agenda</vt:lpstr>
      <vt:lpstr>Announcements!</vt:lpstr>
      <vt:lpstr>7/13 Lecture Agenda</vt:lpstr>
      <vt:lpstr>Divide and Conquer  Sorting &amp; Randomization  Data Structures Graph Search</vt:lpstr>
      <vt:lpstr>Graph terminology review</vt:lpstr>
      <vt:lpstr>The exact way a graph is drawn doesn't matter</vt:lpstr>
      <vt:lpstr>Adjacency list representation</vt:lpstr>
      <vt:lpstr>Matrix representation (less common)</vt:lpstr>
      <vt:lpstr>This graph has three connected components.</vt:lpstr>
      <vt:lpstr>This graph is "connected" (i.e., has one  connected component).</vt:lpstr>
      <vt:lpstr>This graph has three "distinct" cycles.</vt:lpstr>
      <vt:lpstr>So far all our edges have been undirected</vt:lpstr>
      <vt:lpstr>We'll usually pretend these don't exist</vt:lpstr>
      <vt:lpstr>How many steps apart are two vertices?</vt:lpstr>
      <vt:lpstr>Let's start with a simpler problem: exploration</vt:lpstr>
      <vt:lpstr>PowerPoint Presentation</vt:lpstr>
      <vt:lpstr>OK, I got stuck, but that's  probably all of them!</vt:lpstr>
      <vt:lpstr>OK, I got stuck, but that's  probably all of them!</vt:lpstr>
      <vt:lpstr>Breadth-First Traversal: The Idea</vt:lpstr>
      <vt:lpstr>Breadth-First Traversal</vt:lpstr>
      <vt:lpstr>Breadth-First Traversal</vt:lpstr>
      <vt:lpstr>Avoiding Revisits!</vt:lpstr>
      <vt:lpstr>Breadth-First Traversal</vt:lpstr>
      <vt:lpstr>Breadth-First Traversal</vt:lpstr>
      <vt:lpstr>Avoiding Duplicates In The Queue!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Breadth-First Traversal</vt:lpstr>
      <vt:lpstr>Running Time</vt:lpstr>
      <vt:lpstr>Running Time</vt:lpstr>
      <vt:lpstr>Running Time</vt:lpstr>
      <vt:lpstr>Counting connected components</vt:lpstr>
      <vt:lpstr>Counting connected components</vt:lpstr>
      <vt:lpstr>How many steps apart are two vertices?</vt:lpstr>
      <vt:lpstr>Shortest Distance</vt:lpstr>
      <vt:lpstr>Shortest Distance</vt:lpstr>
      <vt:lpstr>Generations of the queue</vt:lpstr>
      <vt:lpstr>Generations of the queue</vt:lpstr>
      <vt:lpstr>Shortest Distances</vt:lpstr>
      <vt:lpstr>Shortest Distances</vt:lpstr>
      <vt:lpstr>Now you're equipped for</vt:lpstr>
      <vt:lpstr>The Divergent Hunger Maze!</vt:lpstr>
      <vt:lpstr>Floor 1</vt:lpstr>
      <vt:lpstr>Floor 1</vt:lpstr>
      <vt:lpstr>Floor 1</vt:lpstr>
      <vt:lpstr>Floor 1</vt:lpstr>
      <vt:lpstr>Floor 1</vt:lpstr>
      <vt:lpstr>Floor 1</vt:lpstr>
      <vt:lpstr>We know how to solve these mazes individually</vt:lpstr>
      <vt:lpstr>An Algorithm</vt:lpstr>
      <vt:lpstr>PowerPoint Presentation</vt:lpstr>
      <vt:lpstr>More graph terminology!</vt:lpstr>
      <vt:lpstr>(Why do we care about bipartiteness?)</vt:lpstr>
      <vt:lpstr>(Why do we care about bipartiteness?)</vt:lpstr>
      <vt:lpstr>(Why do we care about bipartiteness?)</vt:lpstr>
      <vt:lpstr>(Why do we care about bipartiteness?)</vt:lpstr>
      <vt:lpstr>When is a graph not bipartite?</vt:lpstr>
      <vt:lpstr>When is a graph not bipartite?</vt:lpstr>
      <vt:lpstr>When is a graph not bipartite?</vt:lpstr>
      <vt:lpstr>When is a graph not bipartite?</vt:lpstr>
      <vt:lpstr>PowerPoint Presentation</vt:lpstr>
      <vt:lpstr>A graph is bipartite if and only if it has no odd  cycles.</vt:lpstr>
      <vt:lpstr>PowerPoint Presentation</vt:lpstr>
      <vt:lpstr>Is this graph bipartite?</vt:lpstr>
      <vt:lpstr>Is this graph bipartite?</vt:lpstr>
      <vt:lpstr>Is this graph bipartite?</vt:lpstr>
      <vt:lpstr>Is this graph bipartite?</vt:lpstr>
      <vt:lpstr>Is this graph bipartite? No!</vt:lpstr>
      <vt:lpstr>Is this graph bipartite? No!</vt:lpstr>
      <vt:lpstr>Is this graph bipartite? No!</vt:lpstr>
      <vt:lpstr>7/13 Lecture Agenda</vt:lpstr>
      <vt:lpstr>7/13 Lecture Agenda</vt:lpstr>
      <vt:lpstr>Divide and Conquer  Sorting &amp; Randomization  Data Structures Graph Search</vt:lpstr>
      <vt:lpstr>What if edges have weights?</vt:lpstr>
      <vt:lpstr>What's the lowest-cost path from C to D?</vt:lpstr>
      <vt:lpstr>What's the lowest-cost path from C to D?</vt:lpstr>
      <vt:lpstr>Can we adapt BFS to work?</vt:lpstr>
      <vt:lpstr>Can we adapt BFS to work?</vt:lpstr>
      <vt:lpstr>Can we adapt BFS to work? Kind of…</vt:lpstr>
      <vt:lpstr>…but not always</vt:lpstr>
      <vt:lpstr>PowerPoint Presentation</vt:lpstr>
      <vt:lpstr>PowerPoint Presentation</vt:lpstr>
      <vt:lpstr>PowerPoint Presentation</vt:lpstr>
      <vt:lpstr>A quick word on the triangle inequality</vt:lpstr>
      <vt:lpstr>A quick word on the triangle inequality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sickness warning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be sure this works?</vt:lpstr>
      <vt:lpstr>PowerPoint Presentation</vt:lpstr>
      <vt:lpstr>PowerPoint Presentation</vt:lpstr>
      <vt:lpstr>What about heaps?</vt:lpstr>
      <vt:lpstr>This (well, decrease-key) is  something we need to do a  lot in Dijkstra's!</vt:lpstr>
      <vt:lpstr>This (well, decrease-key) is  something we need to do a  lot in Dijkstra's!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quick note on amortized analysis</vt:lpstr>
      <vt:lpstr>Example: inserting into an array and resizing</vt:lpstr>
      <vt:lpstr>Initial size: 2</vt:lpstr>
      <vt:lpstr>PowerPoint Presentation</vt:lpstr>
      <vt:lpstr>A little more rigor</vt:lpstr>
      <vt:lpstr>Amortization takeaway</vt:lpstr>
      <vt:lpstr>PowerPoint Presentation</vt:lpstr>
      <vt:lpstr>PowerPoint Presentation</vt:lpstr>
      <vt:lpstr>PowerPoint Presentation</vt:lpstr>
      <vt:lpstr>PowerPoint Presentation</vt:lpstr>
      <vt:lpstr>What's wrong with negative edge weights?</vt:lpstr>
      <vt:lpstr>What's wrong with negative edge weights?</vt:lpstr>
      <vt:lpstr>What's wrong with negative edge weights?</vt:lpstr>
      <vt:lpstr>What's wrong with negative edge weights?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CS161 7/13/22</dc:title>
  <cp:lastModifiedBy>Long Nguyen</cp:lastModifiedBy>
  <cp:revision>1</cp:revision>
  <dcterms:created xsi:type="dcterms:W3CDTF">2022-07-23T02:11:57Z</dcterms:created>
  <dcterms:modified xsi:type="dcterms:W3CDTF">2023-03-17T16:33:42Z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